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3806" r:id="rId2"/>
    <p:sldMasterId id="2147483841" r:id="rId3"/>
    <p:sldMasterId id="2147483876" r:id="rId4"/>
    <p:sldMasterId id="2147483718" r:id="rId5"/>
    <p:sldMasterId id="2147483911" r:id="rId6"/>
    <p:sldMasterId id="2147483946" r:id="rId7"/>
  </p:sldMasterIdLst>
  <p:notesMasterIdLst>
    <p:notesMasterId r:id="rId19"/>
  </p:notesMasterIdLst>
  <p:handoutMasterIdLst>
    <p:handoutMasterId r:id="rId20"/>
  </p:handoutMasterIdLst>
  <p:sldIdLst>
    <p:sldId id="12017" r:id="rId8"/>
    <p:sldId id="335" r:id="rId9"/>
    <p:sldId id="12024" r:id="rId10"/>
    <p:sldId id="12023" r:id="rId11"/>
    <p:sldId id="12020" r:id="rId12"/>
    <p:sldId id="333" r:id="rId13"/>
    <p:sldId id="12019" r:id="rId14"/>
    <p:sldId id="344" r:id="rId15"/>
    <p:sldId id="337" r:id="rId16"/>
    <p:sldId id="12021" r:id="rId17"/>
    <p:sldId id="3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ules of using PPT" id="{3B7F2415-BD62-444E-A88A-7636F9AAE47F}">
          <p14:sldIdLst/>
        </p14:section>
        <p14:section name="Prebuilt slides" id="{A828ABFD-63AB-40C0-B0C6-C26462E6004D}">
          <p14:sldIdLst>
            <p14:sldId id="12017"/>
            <p14:sldId id="335"/>
            <p14:sldId id="12024"/>
            <p14:sldId id="12023"/>
            <p14:sldId id="12020"/>
            <p14:sldId id="333"/>
            <p14:sldId id="12019"/>
            <p14:sldId id="344"/>
            <p14:sldId id="337"/>
            <p14:sldId id="12021"/>
            <p14:sldId id="374"/>
          </p14:sldIdLst>
        </p14:section>
        <p14:section name="Your Presentation" id="{0EFC6790-D4F5-43F6-89F6-B02DE75217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22ACAA-C2B2-4AF3-F9C9-0283F2E06D7D}" name="Camilla May Ashdown - 2N" initials="C2" userId="S::camillaa@axis.com::a52699de-8e43-4215-9d09-9d2cfa7df4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EF"/>
    <a:srgbClr val="3F3F3F"/>
    <a:srgbClr val="000000"/>
    <a:srgbClr val="EBEBEB"/>
    <a:srgbClr val="919191"/>
    <a:srgbClr val="C3C3C3"/>
    <a:srgbClr val="E6E6E6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66275" autoAdjust="0"/>
  </p:normalViewPr>
  <p:slideViewPr>
    <p:cSldViewPr snapToGrid="0">
      <p:cViewPr varScale="1">
        <p:scale>
          <a:sx n="107" d="100"/>
          <a:sy n="107" d="100"/>
        </p:scale>
        <p:origin x="98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10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Psota - 2N" userId="01a0e882-39e8-4bb7-b3d2-54f4a1681987" providerId="ADAL" clId="{13D05393-C220-4798-989C-AA6840DAD363}"/>
    <pc:docChg chg="undo redo custSel modSld">
      <pc:chgData name="Lukáš Psota - 2N" userId="01a0e882-39e8-4bb7-b3d2-54f4a1681987" providerId="ADAL" clId="{13D05393-C220-4798-989C-AA6840DAD363}" dt="2024-04-15T09:04:11.194" v="130" actId="20577"/>
      <pc:docMkLst>
        <pc:docMk/>
      </pc:docMkLst>
      <pc:sldChg chg="modSp mod">
        <pc:chgData name="Lukáš Psota - 2N" userId="01a0e882-39e8-4bb7-b3d2-54f4a1681987" providerId="ADAL" clId="{13D05393-C220-4798-989C-AA6840DAD363}" dt="2024-04-15T08:57:51.088" v="8" actId="20577"/>
        <pc:sldMkLst>
          <pc:docMk/>
          <pc:sldMk cId="3693613764" sldId="337"/>
        </pc:sldMkLst>
        <pc:spChg chg="mod">
          <ac:chgData name="Lukáš Psota - 2N" userId="01a0e882-39e8-4bb7-b3d2-54f4a1681987" providerId="ADAL" clId="{13D05393-C220-4798-989C-AA6840DAD363}" dt="2024-04-15T08:57:51.088" v="8" actId="20577"/>
          <ac:spMkLst>
            <pc:docMk/>
            <pc:sldMk cId="3693613764" sldId="337"/>
            <ac:spMk id="23" creationId="{74618A9F-7E78-B9A4-3155-30595234F417}"/>
          </ac:spMkLst>
        </pc:spChg>
      </pc:sldChg>
      <pc:sldChg chg="modSp mod">
        <pc:chgData name="Lukáš Psota - 2N" userId="01a0e882-39e8-4bb7-b3d2-54f4a1681987" providerId="ADAL" clId="{13D05393-C220-4798-989C-AA6840DAD363}" dt="2024-04-15T09:04:11.194" v="130" actId="20577"/>
        <pc:sldMkLst>
          <pc:docMk/>
          <pc:sldMk cId="2353549653" sldId="12021"/>
        </pc:sldMkLst>
        <pc:graphicFrameChg chg="modGraphic">
          <ac:chgData name="Lukáš Psota - 2N" userId="01a0e882-39e8-4bb7-b3d2-54f4a1681987" providerId="ADAL" clId="{13D05393-C220-4798-989C-AA6840DAD363}" dt="2024-04-15T09:04:11.194" v="130" actId="20577"/>
          <ac:graphicFrameMkLst>
            <pc:docMk/>
            <pc:sldMk cId="2353549653" sldId="12021"/>
            <ac:graphicFrameMk id="6" creationId="{D1112977-F82B-2A17-73BE-48229A10F49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484C4C-0216-A75C-FF6A-7ABC82BA03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FBFC23-198A-55B1-726D-4DCF2BD610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4FDA2-C1D5-4B60-A6A2-264206A750AA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549E-7E00-DE67-98F6-8F4B0C8A7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6478B-70AD-C9F5-F56F-6B6FF7FB1E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F9D22-DA6F-46A2-9C42-23F288A69A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77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209E7-C107-4002-A886-E4E9410EC3F6}" type="datetimeFigureOut">
              <a:rPr lang="cs-CZ" smtClean="0"/>
              <a:t>15.04.2024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23F9-484C-4890-8BCD-8DAAB3C44B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8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7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9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B23F9-484C-4890-8BCD-8DAAB3C44B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3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7" name="Zástupný text 26">
            <a:extLst>
              <a:ext uri="{FF2B5EF4-FFF2-40B4-BE49-F238E27FC236}">
                <a16:creationId xmlns:a16="http://schemas.microsoft.com/office/drawing/2014/main" id="{A0325583-1644-6C11-160C-8C86AF4C65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0" y="3771900"/>
            <a:ext cx="358244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B32C263-5B88-2700-7503-E72465F0B4F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3582443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9098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- Image, Title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10">
            <a:extLst>
              <a:ext uri="{FF2B5EF4-FFF2-40B4-BE49-F238E27FC236}">
                <a16:creationId xmlns:a16="http://schemas.microsoft.com/office/drawing/2014/main" id="{66B4491A-648D-FDA3-721E-3EC7B920D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1925053"/>
            <a:ext cx="5716192" cy="26630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C8CEE668-1D72-4BA6-C900-21767290B1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3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9C6FEE71-9CA6-FB7C-09A7-33AF78DC9D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  <p:sp>
        <p:nvSpPr>
          <p:cNvPr id="7" name="Obdélník 11">
            <a:extLst>
              <a:ext uri="{FF2B5EF4-FFF2-40B4-BE49-F238E27FC236}">
                <a16:creationId xmlns:a16="http://schemas.microsoft.com/office/drawing/2014/main" id="{ED7AE27F-CE13-27E0-D510-F70C31D9A78A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27120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0" cy="6140114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F37D1D9A-114C-B73E-99C4-7696B05B28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14D2894-638B-0170-3A6C-5A1258C498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5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739B1BE-D151-E651-FED5-FB7535918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0CF8ED4-4AB5-EBE9-C618-C540ABB9A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767394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11E3D990-D84A-88EB-DA4A-CC589C03F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767394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0B641A7-AACC-52E0-ED13-87451DA80DD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2" y="4661119"/>
            <a:ext cx="7673941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Subtitle, 2x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540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7" name="Zástupný text 26">
            <a:extLst>
              <a:ext uri="{FF2B5EF4-FFF2-40B4-BE49-F238E27FC236}">
                <a16:creationId xmlns:a16="http://schemas.microsoft.com/office/drawing/2014/main" id="{6EA11659-514B-9CD7-3BC0-E53050FA2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2820" y="291286"/>
            <a:ext cx="359042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5AAC4E-BE51-6D55-8E44-7A6C5C036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12819" y="1180505"/>
            <a:ext cx="3590419" cy="525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F99EFBD-494B-E391-CF22-0E17DC5B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AFF9C082-5044-5AD7-CC4A-7E3705C18A5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19C8D791-BAD1-1565-F663-438884F8D51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C2867603-5534-FAC4-A69F-E60CA1ACEF6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5871A6C7-F071-B9D4-CD7D-9E84E36B03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AC5D2FAE-4129-1E98-3AFA-E1A5CFF756B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8A74853-8FF8-8715-BEFB-BA3A8206EE2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0FFD8D7E-97BE-F6F5-FB64-825783BB65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7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4" y="1748411"/>
            <a:ext cx="3577389" cy="4682990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2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82642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CB13EF8-A51B-C5A5-6A70-141B9A59F44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2AAEB5C-F93C-9282-1D3A-B524D2B772C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FF62F1A8-C85D-6B51-7B45-F98E0590147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7E53BCFB-5B7A-9DBC-59EE-7D0E68DA61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046A04-5488-4D06-4959-7E1FDA6878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F02E21B-6C19-2A65-E9CE-ABE014CB8A6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36C1E219-53AD-29E2-5015-C19268F8E9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7FB90DD3-7B23-F770-A886-C4279F33DF9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97E11C5-C9F8-F877-3547-32DE47681E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EF9A87B1-04DD-94ED-5E58-0F223E32A5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0983" y="3771900"/>
            <a:ext cx="376226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EA6EC55-4FCE-585D-4CCA-496B6F848A1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40974" y="4661117"/>
            <a:ext cx="376226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32863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11" name="Zástupný text 26">
            <a:extLst>
              <a:ext uri="{FF2B5EF4-FFF2-40B4-BE49-F238E27FC236}">
                <a16:creationId xmlns:a16="http://schemas.microsoft.com/office/drawing/2014/main" id="{C5A752DC-CFA4-9282-A6D9-418FB27DF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62219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3004865-5640-4C1C-AC4D-B7D030E9C2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62219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8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con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326" y="3984561"/>
            <a:ext cx="3577389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90834" y="3984561"/>
            <a:ext cx="357738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66A95E1-0A5B-FDCC-47E4-43B5A466C3B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A4C12-E494-5BA6-485F-29A43731107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15326" y="330836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A83D7B7-1AA0-2B0F-B4BF-BAEDD3BC67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406876" y="330836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5FEF2CCB-1FE1-9049-1F80-4F7639062E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3984561"/>
            <a:ext cx="357840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Nadpis 1">
            <a:extLst>
              <a:ext uri="{FF2B5EF4-FFF2-40B4-BE49-F238E27FC236}">
                <a16:creationId xmlns:a16="http://schemas.microsoft.com/office/drawing/2014/main" id="{8FCD36AE-1CA4-D7AD-8423-A3A06B1E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82582324-A735-A5C2-6DE9-4BB7525C0C7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87581" y="4576181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823D7EAB-F6F2-40A0-D189-06C66C18285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315327" y="4576180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7B818935-221D-30FB-3726-A0B2666CC6C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576179"/>
            <a:ext cx="357738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9544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96293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07918" y="3990840"/>
            <a:ext cx="240694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3538110-9DCF-078F-1A6C-8493AA5373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19544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FD7AA76-ABAB-5A87-1C13-3D91862C27C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07918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5378402-B0B1-4D00-F67E-E171F56773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96293" y="330879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BD0C5F90-E8FF-0D3B-7D96-68E0A4387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040F8935-3E2C-5ED8-D452-0691D7F99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23776" y="3990839"/>
            <a:ext cx="2414342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98D4FD8F-E970-5D7B-3041-B7874AB93C4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3776" y="330836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0789E670-4DA4-1685-E093-B60CAA36FFF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19544" y="4576181"/>
            <a:ext cx="2406948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4438127F-6B7B-0F90-3C72-DDC73CD448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02354" y="4576181"/>
            <a:ext cx="2422760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5DD5BCED-AC5E-44A0-DE6C-0171C2B63E8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496294" y="4576181"/>
            <a:ext cx="2406947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3E5F8895-4A30-4D00-F26B-0DBF21BEF20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576181"/>
            <a:ext cx="2417597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x Icon, 6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15328" y="3418658"/>
            <a:ext cx="3577388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8723D9B3-009F-9EFB-1DF3-E87170FF21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15328" y="5585824"/>
            <a:ext cx="3577388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AC848373-8529-598C-C82C-8660CC202E9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0834" y="5598355"/>
            <a:ext cx="3577387" cy="6903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">
            <a:extLst>
              <a:ext uri="{FF2B5EF4-FFF2-40B4-BE49-F238E27FC236}">
                <a16:creationId xmlns:a16="http://schemas.microsoft.com/office/drawing/2014/main" id="{E7D13BCF-9FE6-5C67-F8B0-E1894AB08F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3774" y="5580304"/>
            <a:ext cx="3578399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5">
            <a:extLst>
              <a:ext uri="{FF2B5EF4-FFF2-40B4-BE49-F238E27FC236}">
                <a16:creationId xmlns:a16="http://schemas.microsoft.com/office/drawing/2014/main" id="{52C49148-AF51-EFDB-2650-E271176CBF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4" y="3418658"/>
            <a:ext cx="3578399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285F23D-ECAF-E5E7-15A6-984E45BE803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3775" y="274304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8150D86-E621-5B08-706C-A340F46E714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23775" y="4904693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FFC1468-570F-B273-A54D-7ECB80E10F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5326" y="274503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AF60947-9691-AE16-0936-7A76B7CEAE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5326" y="4906683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951869A-5E28-5240-13CC-02FE1871110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89827" y="2743046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5CA6AF3-F4C2-D681-CA26-B59DEFF349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389827" y="49227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1" name="Zástupný text 5">
            <a:extLst>
              <a:ext uri="{FF2B5EF4-FFF2-40B4-BE49-F238E27FC236}">
                <a16:creationId xmlns:a16="http://schemas.microsoft.com/office/drawing/2014/main" id="{3AA5CF79-B467-2E01-4BA3-7555647698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90834" y="3418658"/>
            <a:ext cx="3577387" cy="7030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67B001D-891C-30D3-4D97-CB9069BF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0" name="Picture 29" descr="Download Samsung Galaxy S10 Prism Front PNG Image for Free">
            <a:extLst>
              <a:ext uri="{FF2B5EF4-FFF2-40B4-BE49-F238E27FC236}">
                <a16:creationId xmlns:a16="http://schemas.microsoft.com/office/drawing/2014/main" id="{49B72839-9B0D-7FA4-6193-9115A15465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8307712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F6DA81D-3B77-CED8-598A-618F8A2ED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49" y="601842"/>
            <a:ext cx="2857119" cy="5679318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93A6C1F9-A5AE-E803-21C1-585FDE4B96A2}"/>
              </a:ext>
            </a:extLst>
          </p:cNvPr>
          <p:cNvSpPr/>
          <p:nvPr userDrawn="1"/>
        </p:nvSpPr>
        <p:spPr>
          <a:xfrm>
            <a:off x="5177908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7CC2FFD-568D-0F60-9607-ABE33617C0D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77319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76F6B99-6B24-BF62-D4FA-6B6FE1F70A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88147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B9463E2A-8E5B-F0AF-3C21-152016B6A0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466597F3-0088-7085-267D-758426CC6E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4BDEA1F-B596-BD58-2EDA-EDD434CE2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37" y="587160"/>
            <a:ext cx="2857119" cy="567931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0653BB89-DFB6-19BB-1067-A9CE52CD405C}"/>
              </a:ext>
            </a:extLst>
          </p:cNvPr>
          <p:cNvSpPr/>
          <p:nvPr userDrawn="1"/>
        </p:nvSpPr>
        <p:spPr>
          <a:xfrm>
            <a:off x="6811396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EE274398-AFEB-693B-FA18-F6B8033C02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0807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628A28D5-4EC7-A02F-4C80-3554AFBF21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4B4F2F35-7129-D8F3-D12A-F6E6C9018B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Download Samsung Galaxy S10 Prism Front PNG Image for Free">
            <a:extLst>
              <a:ext uri="{FF2B5EF4-FFF2-40B4-BE49-F238E27FC236}">
                <a16:creationId xmlns:a16="http://schemas.microsoft.com/office/drawing/2014/main" id="{19396A76-2CD8-3A21-BC6C-39D9F640CA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6700452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A9229199-7DF1-93C7-D7A1-E1E715464C4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80887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26">
            <a:extLst>
              <a:ext uri="{FF2B5EF4-FFF2-40B4-BE49-F238E27FC236}">
                <a16:creationId xmlns:a16="http://schemas.microsoft.com/office/drawing/2014/main" id="{37DB5361-4134-1BAF-FBCB-6C4CDACF5B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879EE50-F878-28A1-5D1D-661A5DE68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Download Samsung Galaxy S10 Prism Front PNG Image for Free">
            <a:extLst>
              <a:ext uri="{FF2B5EF4-FFF2-40B4-BE49-F238E27FC236}">
                <a16:creationId xmlns:a16="http://schemas.microsoft.com/office/drawing/2014/main" id="{8E6E628C-F62A-2AED-2580-BACF6AE45C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9031963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92B20F-1474-BDE6-F082-65B27FD45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44" y="601842"/>
            <a:ext cx="2857119" cy="5679318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0B4FD9BC-7735-0572-954A-616052B38CD7}"/>
              </a:ext>
            </a:extLst>
          </p:cNvPr>
          <p:cNvSpPr/>
          <p:nvPr userDrawn="1"/>
        </p:nvSpPr>
        <p:spPr>
          <a:xfrm>
            <a:off x="6361803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86703E34-669E-EB65-9C14-0C58AED3DE4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361214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2D10FE3-B7A0-2648-0753-D2E1AAD6E4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112398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211B0FA0-E41E-278D-CF3A-2CDEE039E7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4A99479-3AEA-67E6-0118-FC0D8B97F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497A68B8-1FAF-8A67-6229-298508EA6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3ED09B6A-FA2B-034F-1C9D-E207C09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DC9C83B-637A-07FD-4403-ABF7B94D07C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536A5A5A-3053-539E-A992-D155E139FBA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27C90ACC-B17D-4792-E8AA-61CDA66702D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B7454DB-E9EC-0F22-38D3-A5B5EB476F9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02EF432-5E17-3AEC-3220-6B36461E4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63" y="587160"/>
            <a:ext cx="2857119" cy="5679318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5511DADE-E2A2-15B2-F74F-502FBDC727D8}"/>
              </a:ext>
            </a:extLst>
          </p:cNvPr>
          <p:cNvSpPr/>
          <p:nvPr userDrawn="1"/>
        </p:nvSpPr>
        <p:spPr>
          <a:xfrm>
            <a:off x="7778922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F72E3ED-280E-F839-FD82-118F71A7C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8333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08B56EB2-5B55-A89E-C74B-1BDBDCE780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3195E159-28A4-E3AE-75C2-4D1B21ABAA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3F972699-B1F8-4CED-D79E-3F37E0F92A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CAE709CC-34F4-DC11-A8C5-89E1B08E75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01037D3-66D0-C46B-7542-B9BFD76E99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E74F1E35-258F-9D1D-19E0-ED5BA0802FA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770B7807-CD3F-9769-C8E1-A4BF63A2DE0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6088DB33-CDC9-2CF8-5C7C-9D045798FC8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8" name="Picture 7" descr="Download Samsung Galaxy S10 Prism Front PNG Image for Free">
            <a:extLst>
              <a:ext uri="{FF2B5EF4-FFF2-40B4-BE49-F238E27FC236}">
                <a16:creationId xmlns:a16="http://schemas.microsoft.com/office/drawing/2014/main" id="{A6C6A03F-0C52-4359-6486-AFA7C20B30C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7603079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4375D340-6BAD-F790-CFB0-AD08609B15B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83514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D3CE6EC2-B8F3-ECB7-7FC0-487058428F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737C3E22-767B-A60C-8FD8-E962DCAF20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1A9F9751-94B3-6D4F-887C-D9C85C7FF9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AC1E52E-8B47-800C-3A60-0EBB1DA8B7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F4ACCB6-E142-1391-1DC0-446E51B763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2B5C332-9FCA-D2EC-23F5-25C2E40243E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F19278E2-AA5C-28BA-0C93-B983750785A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F40DDA4-53C9-6881-9582-F30A36A34F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4407947-B5D9-F3B4-35B0-5C429613F9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2" y="3771900"/>
            <a:ext cx="543908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28A144F-E605-0895-BDB7-4E45EC3F362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661117"/>
            <a:ext cx="5439085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41759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55CD8975-DD6B-D695-80D7-E766DC55B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75" y="473127"/>
            <a:ext cx="5188890" cy="5929376"/>
          </a:xfrm>
          <a:prstGeom prst="rect">
            <a:avLst/>
          </a:prstGeom>
        </p:spPr>
      </p:pic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C16E16F-BE21-9CAA-1CA2-7DB7AD289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38655" y="78114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0730999D-6574-E655-B18E-12B6449E0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3DBF651-3CBF-900C-9F4E-F487C9C8B9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Zástupný text 5">
            <a:extLst>
              <a:ext uri="{FF2B5EF4-FFF2-40B4-BE49-F238E27FC236}">
                <a16:creationId xmlns:a16="http://schemas.microsoft.com/office/drawing/2014/main" id="{80F53A14-6F67-5CCE-743D-50252E4667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12" name="Picture 11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E71C1BDE-1060-D40E-CE43-9CC5C5B83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1215" y="465507"/>
            <a:ext cx="5188890" cy="5929376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28667F5-F899-435E-D5B5-7A1B774EB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8695" y="77352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B300353-682C-9B69-445D-9C57757C59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D506FB4A-DCBE-427F-C9D8-31866E83705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E061F044-78FB-FCC5-7F30-398DAC01725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F002AF5-1440-FF74-2A7F-D9ABB86D9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063550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" name="Picture 2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058AC0F0-670E-CA76-D4C6-02DC1353F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04" y="1364539"/>
            <a:ext cx="7958128" cy="44002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372A4A-877F-A93D-F828-B99884CB19E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38626" y="1501991"/>
            <a:ext cx="6499861" cy="3656244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C5086C05-803D-A2FA-56BA-658DD4ABA4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063549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6A8992ED-B472-2821-3054-6C84EEF239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6" y="4661119"/>
            <a:ext cx="3063549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5">
            <a:extLst>
              <a:ext uri="{FF2B5EF4-FFF2-40B4-BE49-F238E27FC236}">
                <a16:creationId xmlns:a16="http://schemas.microsoft.com/office/drawing/2014/main" id="{FCA2DDB4-36A5-1632-9107-7502395FBA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5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6EF69C-3462-AE34-993C-7E0C50CAE24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23775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8129151C-834C-D929-E3CF-A1447C8722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20971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D948D1-B3D1-A2B4-558B-F7558600AE7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20971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Zástupný text 5">
            <a:extLst>
              <a:ext uri="{FF2B5EF4-FFF2-40B4-BE49-F238E27FC236}">
                <a16:creationId xmlns:a16="http://schemas.microsoft.com/office/drawing/2014/main" id="{39533D14-B0A0-0E33-76A3-59C24219D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18166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432034E-D5DE-71B5-53C4-99EF13045D5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18166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0" name="Zástupný text 5">
            <a:extLst>
              <a:ext uri="{FF2B5EF4-FFF2-40B4-BE49-F238E27FC236}">
                <a16:creationId xmlns:a16="http://schemas.microsoft.com/office/drawing/2014/main" id="{5037D449-3A4B-BD70-AA45-13CFB91365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15363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6F0888A7-316B-4205-50A7-F1D749F07C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515363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5" name="Nadpis 1">
            <a:extLst>
              <a:ext uri="{FF2B5EF4-FFF2-40B4-BE49-F238E27FC236}">
                <a16:creationId xmlns:a16="http://schemas.microsoft.com/office/drawing/2014/main" id="{F2612BEA-399F-DA88-B54D-80358E36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3515657" cy="1886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2" name="Picture 1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77BD8620-5E66-EAB4-D317-329CAE082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18" y="233843"/>
            <a:ext cx="7190506" cy="397580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50FCE-9950-0F1F-7527-247D892419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110" y="360293"/>
            <a:ext cx="5872900" cy="3303570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5C868D4-6F84-650B-D516-34B61DC4A86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20972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E5880657-5848-5AD2-C49E-43990B1FEB3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18166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86310025-4843-3DF5-4244-4C52EBA713D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15364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E56FAF51-631C-243A-58AB-34CA11E74CD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7031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pace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5CFB99A-DC4F-A292-080F-74222C6E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 Map + Local Represent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5CFB99A-DC4F-A292-080F-74222C6E7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3" name="Picture Placeholder 34">
            <a:extLst>
              <a:ext uri="{FF2B5EF4-FFF2-40B4-BE49-F238E27FC236}">
                <a16:creationId xmlns:a16="http://schemas.microsoft.com/office/drawing/2014/main" id="{5B88E1DB-C0A0-0DA2-11FD-D8A92866BD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0233" y="2047874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Foto</a:t>
            </a:r>
            <a:endParaRPr lang="en-US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C5F3000C-3CAB-7BAB-AD4C-C9D30890A5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362" y="3286398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5" name="Picture Placeholder 34">
            <a:extLst>
              <a:ext uri="{FF2B5EF4-FFF2-40B4-BE49-F238E27FC236}">
                <a16:creationId xmlns:a16="http://schemas.microsoft.com/office/drawing/2014/main" id="{6F5C20E8-DEFE-466D-E6C2-F98B1EBA02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6853" y="4531414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6" name="Picture Placeholder 34">
            <a:extLst>
              <a:ext uri="{FF2B5EF4-FFF2-40B4-BE49-F238E27FC236}">
                <a16:creationId xmlns:a16="http://schemas.microsoft.com/office/drawing/2014/main" id="{5A7C9827-6A96-6F88-BCF8-1735F36FF8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2213" y="5763913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7" name="Picture Placeholder 34">
            <a:extLst>
              <a:ext uri="{FF2B5EF4-FFF2-40B4-BE49-F238E27FC236}">
                <a16:creationId xmlns:a16="http://schemas.microsoft.com/office/drawing/2014/main" id="{403148BA-263E-3151-7A88-F9FFA5919F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47617" y="2047406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48" name="Picture Placeholder 34">
            <a:extLst>
              <a:ext uri="{FF2B5EF4-FFF2-40B4-BE49-F238E27FC236}">
                <a16:creationId xmlns:a16="http://schemas.microsoft.com/office/drawing/2014/main" id="{637710CC-F8BF-BD2B-A190-135CF0FEC2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75746" y="3285930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  <a:p>
            <a:endParaRPr lang="en-US" dirty="0"/>
          </a:p>
        </p:txBody>
      </p:sp>
      <p:sp>
        <p:nvSpPr>
          <p:cNvPr id="49" name="Picture Placeholder 34">
            <a:extLst>
              <a:ext uri="{FF2B5EF4-FFF2-40B4-BE49-F238E27FC236}">
                <a16:creationId xmlns:a16="http://schemas.microsoft.com/office/drawing/2014/main" id="{99EEA1F0-F065-3766-7416-36AB2DA978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84237" y="4530946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  <p:sp>
        <p:nvSpPr>
          <p:cNvPr id="73" name="Picture Placeholder 34">
            <a:extLst>
              <a:ext uri="{FF2B5EF4-FFF2-40B4-BE49-F238E27FC236}">
                <a16:creationId xmlns:a16="http://schemas.microsoft.com/office/drawing/2014/main" id="{DD4D7E96-395C-E47D-EDF2-17B26D9C778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75746" y="5763913"/>
            <a:ext cx="802800" cy="802800"/>
          </a:xfrm>
          <a:prstGeom prst="roundRect">
            <a:avLst>
              <a:gd name="adj" fmla="val 15820"/>
            </a:avLst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2821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2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 Slide -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10">
            <a:extLst>
              <a:ext uri="{FF2B5EF4-FFF2-40B4-BE49-F238E27FC236}">
                <a16:creationId xmlns:a16="http://schemas.microsoft.com/office/drawing/2014/main" id="{C8412F74-3BB2-8BD5-842A-05AE602D0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89E65D7-CB10-A673-8D11-60065E8B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8" y="2777810"/>
            <a:ext cx="9096522" cy="1842353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269A3E-79A3-D9CA-0EBD-4AEC0E83F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3407AF17-C80B-4757-3194-4184C8BF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28" y="4630054"/>
            <a:ext cx="9082008" cy="10305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sp>
        <p:nvSpPr>
          <p:cNvPr id="4" name="Obdélník 11">
            <a:extLst>
              <a:ext uri="{FF2B5EF4-FFF2-40B4-BE49-F238E27FC236}">
                <a16:creationId xmlns:a16="http://schemas.microsoft.com/office/drawing/2014/main" id="{BD2C00E3-5021-B174-A7D5-06762A404CEE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41438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- No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28E1849B-958F-A559-C5AF-DA9BF783B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777811"/>
            <a:ext cx="9144000" cy="18423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1417A6-C4A3-8243-AEF3-CAB737511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4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27" name="Zástupný text 26">
            <a:extLst>
              <a:ext uri="{FF2B5EF4-FFF2-40B4-BE49-F238E27FC236}">
                <a16:creationId xmlns:a16="http://schemas.microsoft.com/office/drawing/2014/main" id="{19AAFAF6-BD8A-391D-FC01-20BE40790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47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1" y="281765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11498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E39FAB1-3CE3-552B-DEBE-85AB4C4FAB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11498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A2510F76-D629-C9E4-8C49-2D6C3E8142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1171" y="3771900"/>
            <a:ext cx="575207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11ED24B8-2CEF-8B09-FD96-A73C0C8AA4E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51161" y="4661117"/>
            <a:ext cx="5752079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22728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11" name="Zástupný text 26">
            <a:extLst>
              <a:ext uri="{FF2B5EF4-FFF2-40B4-BE49-F238E27FC236}">
                <a16:creationId xmlns:a16="http://schemas.microsoft.com/office/drawing/2014/main" id="{C5A752DC-CFA4-9282-A6D9-418FB27DF9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62219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3004865-5640-4C1C-AC4D-B7D030E9C2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174271"/>
            <a:ext cx="3622197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22DF383-AC5E-DC8D-856C-3141E4AAB1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169" y="3285053"/>
            <a:ext cx="5752074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359CD112-942C-B96C-7062-70713DCF281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4174271"/>
            <a:ext cx="5752074" cy="22579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7652899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4C426573-76AE-9B04-AC0C-6BA29B5B51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9813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D32DA639-378A-268A-1638-1C0A7EEC9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5" y="3771900"/>
            <a:ext cx="7652899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5A91B9D8-B958-78CE-3143-E07DB64181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7652894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332375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610" y="291287"/>
            <a:ext cx="7805631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9C78AD5-8A1D-4D63-6640-5F199C89A9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7610" y="3771900"/>
            <a:ext cx="780563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7DA9DD5-93FE-BCC5-A27C-798E6787BA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97604" y="4661117"/>
            <a:ext cx="780563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669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0" y="281763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1F3617B-B526-F8BF-7F90-3737F4ED1A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7" y="3285051"/>
            <a:ext cx="311498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AD45DED1-36AE-7A2E-2CB1-4A8EEB361E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174269"/>
            <a:ext cx="3114983" cy="225713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5975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510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2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802" r:id="rId7"/>
    <p:sldLayoutId id="2147483803" r:id="rId8"/>
    <p:sldLayoutId id="2147483961" r:id="rId9"/>
    <p:sldLayoutId id="214748396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7089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96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6965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4997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6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5" r:id="rId2"/>
    <p:sldLayoutId id="214748372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28785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/>
        </p:nvSpPr>
        <p:spPr>
          <a:xfrm>
            <a:off x="10598099" y="6434578"/>
            <a:ext cx="1472380" cy="42342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  <p:sp>
        <p:nvSpPr>
          <p:cNvPr id="2" name="Obdélník 11">
            <a:extLst>
              <a:ext uri="{FF2B5EF4-FFF2-40B4-BE49-F238E27FC236}">
                <a16:creationId xmlns:a16="http://schemas.microsoft.com/office/drawing/2014/main" id="{D78B0274-5576-675D-0AC0-9FE567D2D5BB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681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52" r:id="rId3"/>
    <p:sldLayoutId id="2147483953" r:id="rId4"/>
    <p:sldLayoutId id="21474839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n.com/en_GB/documents/22902/10479083/Datasheets+%28EN%29+-+2N%C2%AE%EF%B8%8F+Access+Unit+QR/e8c4c3c4-244a-44c3-8465-52c2d0bd8348/searchTitle-Datasheets+%28EN%29+-+2N%C2%AE%EF%B8%8F+Access+Unit+Q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 descr="Obsah obrázku text, snímek obrazovky, Grafika, logo&#10;&#10;Popis byl vytvořen automaticky">
            <a:extLst>
              <a:ext uri="{FF2B5EF4-FFF2-40B4-BE49-F238E27FC236}">
                <a16:creationId xmlns:a16="http://schemas.microsoft.com/office/drawing/2014/main" id="{4B77FF75-9B4E-E924-2402-C4569ED21C1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4643" y="0"/>
            <a:ext cx="12192000" cy="6858000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7847687-076F-B343-3FC2-6186B03D239E}"/>
              </a:ext>
            </a:extLst>
          </p:cNvPr>
          <p:cNvSpPr/>
          <p:nvPr/>
        </p:nvSpPr>
        <p:spPr>
          <a:xfrm>
            <a:off x="11264113" y="0"/>
            <a:ext cx="927887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6694261" cy="811956"/>
          </a:xfrm>
        </p:spPr>
        <p:txBody>
          <a:bodyPr/>
          <a:lstStyle/>
          <a:p>
            <a:r>
              <a:rPr lang="en-GB" dirty="0"/>
              <a:t>Technical parameters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C08149F-3C2F-DDCB-992C-228ABEBF4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11977"/>
              </p:ext>
            </p:extLst>
          </p:nvPr>
        </p:nvGraphicFramePr>
        <p:xfrm>
          <a:off x="373712" y="1265379"/>
          <a:ext cx="5053054" cy="4916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8985">
                  <a:extLst>
                    <a:ext uri="{9D8B030D-6E8A-4147-A177-3AD203B41FA5}">
                      <a16:colId xmlns:a16="http://schemas.microsoft.com/office/drawing/2014/main" val="3225596171"/>
                    </a:ext>
                  </a:extLst>
                </a:gridCol>
                <a:gridCol w="3484069">
                  <a:extLst>
                    <a:ext uri="{9D8B030D-6E8A-4147-A177-3AD203B41FA5}">
                      <a16:colId xmlns:a16="http://schemas.microsoft.com/office/drawing/2014/main" val="754162480"/>
                    </a:ext>
                  </a:extLst>
                </a:gridCol>
              </a:tblGrid>
              <a:tr h="1715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noProof="0" dirty="0">
                          <a:solidFill>
                            <a:srgbClr val="0088EF"/>
                          </a:solidFill>
                          <a:effectLst/>
                        </a:rPr>
                        <a:t>Power supply</a:t>
                      </a:r>
                      <a:endParaRPr lang="en-US" sz="1100" b="1" i="0" u="none" strike="noStrike" noProof="0" dirty="0">
                        <a:solidFill>
                          <a:srgbClr val="0088E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51654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Type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PoE and/or 12 V/1 A DC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11683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PoE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802.3af (Class 0–12.95 W)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9559225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53691"/>
                  </a:ext>
                </a:extLst>
              </a:tr>
              <a:tr h="171508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1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</a:p>
                  </a:txBody>
                  <a:tcPr marL="6472" marR="6472" marT="6472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62791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LAN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10/100BASE-TX with Auto-MDIX, RJ-45 jack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67891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Recommended cabling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Cat-5e or better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35632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Active switch output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8 to 12 V DC/max 400 mA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90777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Passive switch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NO/NC contacts, up to 30 V/1 A AC/DC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95665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Inputs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input - in passive/active mode (-30 V to +30 V DC)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03086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Tamper switch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optional (extension module)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65499"/>
                  </a:ext>
                </a:extLst>
              </a:tr>
              <a:tr h="79157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1" u="none" strike="noStrike" kern="1200" noProof="0" dirty="0">
                        <a:solidFill>
                          <a:srgbClr val="0088E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93909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QR code specifications</a:t>
                      </a: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15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Type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static QR containing 4-15 digits (decimal, hexadecimal)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02982"/>
                  </a:ext>
                </a:extLst>
              </a:tr>
              <a:tr h="9414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Versions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1 - 40 (all the versions supported)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333045"/>
                  </a:ext>
                </a:extLst>
              </a:tr>
              <a:tr h="109646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Others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QR code can be </a:t>
                      </a:r>
                      <a:r>
                        <a:rPr lang="en-US" sz="1000" u="none" strike="noStrike" noProof="0" dirty="0" err="1">
                          <a:effectLst/>
                        </a:rPr>
                        <a:t>coloured</a:t>
                      </a:r>
                      <a:r>
                        <a:rPr lang="en-US" sz="1000" u="none" strike="noStrike" noProof="0" dirty="0">
                          <a:effectLst/>
                        </a:rPr>
                        <a:t> and can contain an image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781840"/>
                  </a:ext>
                </a:extLst>
              </a:tr>
              <a:tr h="857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1100" b="1" u="none" strike="noStrike" kern="1200" noProof="0" dirty="0">
                        <a:solidFill>
                          <a:srgbClr val="0088E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593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1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</a:t>
                      </a: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965649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Microphone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integrated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6942618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Amplifier: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5 W (Class D)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367620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Speaker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2 W / 8 Ω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422265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Sound Pressure Level (SPL max)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78 dB (for 1 kHz at 3.281 ft.)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81674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LINE OUT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 VRMS / 600 Ω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51059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Volume control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adjustable with automatic adaptive mode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66235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Full duplex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 Yes (AEC)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29228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Audio output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1.9 W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66976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Protocols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RTP/SRTP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089352"/>
                  </a:ext>
                </a:extLst>
              </a:tr>
              <a:tr h="1715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Codecs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G.711, G.729, G.722, L16/16kHz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2" marR="6472" marT="6472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02473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D1112977-F82B-2A17-73BE-48229A10F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96394"/>
              </p:ext>
            </p:extLst>
          </p:nvPr>
        </p:nvGraphicFramePr>
        <p:xfrm>
          <a:off x="6208489" y="1265379"/>
          <a:ext cx="5420294" cy="428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177">
                  <a:extLst>
                    <a:ext uri="{9D8B030D-6E8A-4147-A177-3AD203B41FA5}">
                      <a16:colId xmlns:a16="http://schemas.microsoft.com/office/drawing/2014/main" val="2441884430"/>
                    </a:ext>
                  </a:extLst>
                </a:gridCol>
                <a:gridCol w="3081117">
                  <a:extLst>
                    <a:ext uri="{9D8B030D-6E8A-4147-A177-3AD203B41FA5}">
                      <a16:colId xmlns:a16="http://schemas.microsoft.com/office/drawing/2014/main" val="3724971536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Camera &amp; video</a:t>
                      </a: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309282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Sensor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1/2.7'' </a:t>
                      </a:r>
                      <a:r>
                        <a:rPr lang="en-US" sz="1000" u="none" strike="noStrike" noProof="0" dirty="0" err="1">
                          <a:effectLst/>
                        </a:rPr>
                        <a:t>colour</a:t>
                      </a:r>
                      <a:r>
                        <a:rPr lang="en-US" sz="1000" u="none" strike="noStrike" noProof="0" dirty="0">
                          <a:effectLst/>
                        </a:rPr>
                        <a:t> CMOS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63789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Focal length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u="none" strike="noStrike" noProof="0" dirty="0">
                          <a:effectLst/>
                        </a:rPr>
                        <a:t>0.075 </a:t>
                      </a:r>
                      <a:r>
                        <a:rPr lang="cs-CZ" sz="1000" u="none" strike="noStrike" noProof="0" dirty="0" err="1">
                          <a:effectLst/>
                        </a:rPr>
                        <a:t>inch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098644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View angle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125° (H), 105° (V)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583071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View angle "peephole"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138° (H), 105° (V)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806928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Infrared light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yes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62254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WDR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yes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178385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Minimal illumination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0,8 lux without IR illumination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493169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Protocols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RTP/RTSP/RTCP/HTTP, ONVIF v2.4 profile S &amp; T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626366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Codecs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H.264, MJPEG, </a:t>
                      </a:r>
                      <a:r>
                        <a:rPr lang="en-US" sz="1000" u="none" strike="noStrike" noProof="0" dirty="0" err="1">
                          <a:effectLst/>
                        </a:rPr>
                        <a:t>Zipstream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395990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Resolution H.264, MJPEG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max. Full</a:t>
                      </a:r>
                      <a:r>
                        <a:rPr lang="cs-CZ" sz="1000" u="none" strike="noStrike" noProof="0" dirty="0">
                          <a:effectLst/>
                        </a:rPr>
                        <a:t> </a:t>
                      </a:r>
                      <a:r>
                        <a:rPr lang="en-US" sz="1000" u="none" strike="noStrike" noProof="0" dirty="0">
                          <a:effectLst/>
                        </a:rPr>
                        <a:t>HD (1920 x 1080)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86891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Frame rate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max. 30 fps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384270"/>
                  </a:ext>
                </a:extLst>
              </a:tr>
              <a:tr h="175149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210160"/>
                  </a:ext>
                </a:extLst>
              </a:tr>
              <a:tr h="199280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Mechanical Properties</a:t>
                      </a: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45699"/>
                  </a:ext>
                </a:extLst>
              </a:tr>
              <a:tr h="3279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Frame (cover)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robust zinc cast frame with surface finish (nickel and black color)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68607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Operating temperature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-40°</a:t>
                      </a:r>
                      <a:r>
                        <a:rPr lang="cs-CZ" sz="1000" u="none" strike="noStrike" noProof="0" dirty="0">
                          <a:effectLst/>
                        </a:rPr>
                        <a:t>F</a:t>
                      </a:r>
                      <a:r>
                        <a:rPr lang="en-US" sz="1000" u="none" strike="noStrike" noProof="0" dirty="0">
                          <a:effectLst/>
                        </a:rPr>
                        <a:t> to +</a:t>
                      </a:r>
                      <a:r>
                        <a:rPr lang="cs-CZ" sz="1000" u="none" strike="noStrike" noProof="0" dirty="0">
                          <a:effectLst/>
                        </a:rPr>
                        <a:t>140</a:t>
                      </a:r>
                      <a:r>
                        <a:rPr lang="en-US" sz="1000" u="none" strike="noStrike" noProof="0" dirty="0">
                          <a:effectLst/>
                        </a:rPr>
                        <a:t>°</a:t>
                      </a:r>
                      <a:r>
                        <a:rPr lang="cs-CZ" sz="1000" u="none" strike="noStrike" noProof="0" dirty="0">
                          <a:effectLst/>
                        </a:rPr>
                        <a:t>F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717844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Storage temperature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-40°</a:t>
                      </a:r>
                      <a:r>
                        <a:rPr lang="cs-CZ" sz="1000" u="none" strike="noStrike" noProof="0" dirty="0">
                          <a:effectLst/>
                        </a:rPr>
                        <a:t>F</a:t>
                      </a:r>
                      <a:r>
                        <a:rPr lang="en-US" sz="1000" u="none" strike="noStrike" noProof="0" dirty="0">
                          <a:effectLst/>
                        </a:rPr>
                        <a:t> to +</a:t>
                      </a:r>
                      <a:r>
                        <a:rPr lang="cs-CZ" sz="1000" u="none" strike="noStrike" noProof="0" dirty="0">
                          <a:effectLst/>
                        </a:rPr>
                        <a:t>158</a:t>
                      </a:r>
                      <a:r>
                        <a:rPr lang="en-US" sz="1000" u="none" strike="noStrike" noProof="0" dirty="0">
                          <a:effectLst/>
                        </a:rPr>
                        <a:t>°</a:t>
                      </a:r>
                      <a:r>
                        <a:rPr lang="cs-CZ" sz="1000" u="none" strike="noStrike" noProof="0" dirty="0">
                          <a:effectLst/>
                        </a:rPr>
                        <a:t>F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033696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Operating relative humidity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10%-95% (non-condensing)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897089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Weight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noProof="0" dirty="0">
                          <a:effectLst/>
                        </a:rPr>
                        <a:t>4.41 </a:t>
                      </a:r>
                      <a:r>
                        <a:rPr lang="cs-CZ" sz="1000" u="none" strike="noStrike" noProof="0" dirty="0" err="1">
                          <a:effectLst/>
                        </a:rPr>
                        <a:t>pounds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322653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Cover rating 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>
                          <a:effectLst/>
                        </a:rPr>
                        <a:t>IP54 and IK08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56177"/>
                  </a:ext>
                </a:extLst>
              </a:tr>
              <a:tr h="17514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721486"/>
                  </a:ext>
                </a:extLst>
              </a:tr>
              <a:tr h="199280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200" b="1" u="none" strike="noStrike" kern="1200" noProof="0" dirty="0">
                          <a:solidFill>
                            <a:srgbClr val="0088E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Dimensions</a:t>
                      </a:r>
                    </a:p>
                  </a:txBody>
                  <a:tcPr marL="5913" marR="5913" marT="5913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909115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Surface mounting (2 modules)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noProof="0" dirty="0">
                          <a:effectLst/>
                        </a:rPr>
                        <a:t>4.213</a:t>
                      </a:r>
                      <a:r>
                        <a:rPr lang="en-US" sz="1000" u="none" strike="noStrike" noProof="0" dirty="0">
                          <a:effectLst/>
                        </a:rPr>
                        <a:t> (W) x </a:t>
                      </a:r>
                      <a:r>
                        <a:rPr lang="cs-CZ" sz="1000" u="none" strike="noStrike" noProof="0" dirty="0">
                          <a:effectLst/>
                        </a:rPr>
                        <a:t>9.213</a:t>
                      </a:r>
                      <a:r>
                        <a:rPr lang="en-US" sz="1000" u="none" strike="noStrike" noProof="0" dirty="0">
                          <a:effectLst/>
                        </a:rPr>
                        <a:t> (H) x </a:t>
                      </a:r>
                      <a:r>
                        <a:rPr lang="cs-CZ" sz="1000" u="none" strike="noStrike" noProof="0" dirty="0">
                          <a:effectLst/>
                        </a:rPr>
                        <a:t>1.102</a:t>
                      </a:r>
                      <a:r>
                        <a:rPr lang="en-US" sz="1000" u="none" strike="noStrike" noProof="0" dirty="0">
                          <a:effectLst/>
                        </a:rPr>
                        <a:t> (D) </a:t>
                      </a:r>
                      <a:r>
                        <a:rPr lang="cs-CZ" sz="1000" u="none" strike="noStrike" noProof="0" dirty="0" err="1">
                          <a:effectLst/>
                        </a:rPr>
                        <a:t>inch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852888"/>
                  </a:ext>
                </a:extLst>
              </a:tr>
              <a:tr h="1671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noProof="0" dirty="0">
                          <a:effectLst/>
                        </a:rPr>
                        <a:t>Flush mounting (2 modules)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noProof="0" dirty="0">
                          <a:effectLst/>
                        </a:rPr>
                        <a:t>5.118</a:t>
                      </a:r>
                      <a:r>
                        <a:rPr lang="en-US" sz="1000" u="none" strike="noStrike" noProof="0" dirty="0">
                          <a:effectLst/>
                        </a:rPr>
                        <a:t> (W) x </a:t>
                      </a:r>
                      <a:r>
                        <a:rPr lang="cs-CZ" sz="1000" u="none" strike="noStrike" noProof="0" dirty="0">
                          <a:effectLst/>
                        </a:rPr>
                        <a:t>10.118</a:t>
                      </a:r>
                      <a:r>
                        <a:rPr lang="en-US" sz="1000" u="none" strike="noStrike" noProof="0" dirty="0">
                          <a:effectLst/>
                        </a:rPr>
                        <a:t> (H) x </a:t>
                      </a:r>
                      <a:r>
                        <a:rPr lang="cs-CZ" sz="1000" u="none" strike="noStrike" noProof="0" dirty="0">
                          <a:effectLst/>
                        </a:rPr>
                        <a:t>1.772</a:t>
                      </a:r>
                      <a:r>
                        <a:rPr lang="en-US" sz="1000" u="none" strike="noStrike" noProof="0" dirty="0">
                          <a:effectLst/>
                        </a:rPr>
                        <a:t> (D)</a:t>
                      </a:r>
                      <a:r>
                        <a:rPr lang="cs-CZ" sz="1000" u="none" strike="noStrike" noProof="0" dirty="0">
                          <a:effectLst/>
                        </a:rPr>
                        <a:t> </a:t>
                      </a:r>
                      <a:r>
                        <a:rPr lang="cs-CZ" sz="1000" u="none" strike="noStrike" noProof="0" dirty="0" err="1">
                          <a:effectLst/>
                        </a:rPr>
                        <a:t>inch</a:t>
                      </a:r>
                      <a:endParaRPr lang="en-US" sz="1000" b="0" i="0" u="none" strike="noStrike" noProof="0" dirty="0">
                        <a:solidFill>
                          <a:srgbClr val="16161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13" marR="5913" marT="591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468514"/>
                  </a:ext>
                </a:extLst>
              </a:tr>
            </a:tbl>
          </a:graphicData>
        </a:graphic>
      </p:graphicFrame>
      <p:sp>
        <p:nvSpPr>
          <p:cNvPr id="3" name="Oval 2">
            <a:hlinkClick r:id="rId3"/>
            <a:extLst>
              <a:ext uri="{FF2B5EF4-FFF2-40B4-BE49-F238E27FC236}">
                <a16:creationId xmlns:a16="http://schemas.microsoft.com/office/drawing/2014/main" id="{E804AFCB-5EB8-2274-85B9-046F9BA0EF16}"/>
              </a:ext>
            </a:extLst>
          </p:cNvPr>
          <p:cNvSpPr/>
          <p:nvPr/>
        </p:nvSpPr>
        <p:spPr>
          <a:xfrm>
            <a:off x="11309061" y="379343"/>
            <a:ext cx="476250" cy="4762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raphic 4" descr="Link with solid fill">
            <a:hlinkClick r:id="rId3"/>
            <a:extLst>
              <a:ext uri="{FF2B5EF4-FFF2-40B4-BE49-F238E27FC236}">
                <a16:creationId xmlns:a16="http://schemas.microsoft.com/office/drawing/2014/main" id="{796C1E19-C26B-C0A2-3634-BFFDB7CBB0BB}"/>
              </a:ext>
            </a:extLst>
          </p:cNvPr>
          <p:cNvSpPr/>
          <p:nvPr/>
        </p:nvSpPr>
        <p:spPr>
          <a:xfrm>
            <a:off x="11408214" y="478799"/>
            <a:ext cx="277944" cy="277641"/>
          </a:xfrm>
          <a:custGeom>
            <a:avLst/>
            <a:gdLst>
              <a:gd name="connsiteX0" fmla="*/ 244808 w 277944"/>
              <a:gd name="connsiteY0" fmla="*/ 244505 h 277641"/>
              <a:gd name="connsiteX1" fmla="*/ 193506 w 277944"/>
              <a:gd name="connsiteY1" fmla="*/ 244505 h 277641"/>
              <a:gd name="connsiteX2" fmla="*/ 159170 w 277944"/>
              <a:gd name="connsiteY2" fmla="*/ 210169 h 277641"/>
              <a:gd name="connsiteX3" fmla="*/ 152303 w 277944"/>
              <a:gd name="connsiteY3" fmla="*/ 168966 h 277641"/>
              <a:gd name="connsiteX4" fmla="*/ 182195 w 277944"/>
              <a:gd name="connsiteY4" fmla="*/ 198858 h 277641"/>
              <a:gd name="connsiteX5" fmla="*/ 199161 w 277944"/>
              <a:gd name="connsiteY5" fmla="*/ 198454 h 277641"/>
              <a:gd name="connsiteX6" fmla="*/ 199565 w 277944"/>
              <a:gd name="connsiteY6" fmla="*/ 181488 h 277641"/>
              <a:gd name="connsiteX7" fmla="*/ 169672 w 277944"/>
              <a:gd name="connsiteY7" fmla="*/ 151596 h 277641"/>
              <a:gd name="connsiteX8" fmla="*/ 210876 w 277944"/>
              <a:gd name="connsiteY8" fmla="*/ 158867 h 277641"/>
              <a:gd name="connsiteX9" fmla="*/ 245212 w 277944"/>
              <a:gd name="connsiteY9" fmla="*/ 193203 h 277641"/>
              <a:gd name="connsiteX10" fmla="*/ 244808 w 277944"/>
              <a:gd name="connsiteY10" fmla="*/ 244505 h 277641"/>
              <a:gd name="connsiteX11" fmla="*/ 67472 w 277944"/>
              <a:gd name="connsiteY11" fmla="*/ 118472 h 277641"/>
              <a:gd name="connsiteX12" fmla="*/ 33136 w 277944"/>
              <a:gd name="connsiteY12" fmla="*/ 84136 h 277641"/>
              <a:gd name="connsiteX13" fmla="*/ 33136 w 277944"/>
              <a:gd name="connsiteY13" fmla="*/ 32834 h 277641"/>
              <a:gd name="connsiteX14" fmla="*/ 84438 w 277944"/>
              <a:gd name="connsiteY14" fmla="*/ 32834 h 277641"/>
              <a:gd name="connsiteX15" fmla="*/ 118774 w 277944"/>
              <a:gd name="connsiteY15" fmla="*/ 67170 h 277641"/>
              <a:gd name="connsiteX16" fmla="*/ 126046 w 277944"/>
              <a:gd name="connsiteY16" fmla="*/ 108373 h 277641"/>
              <a:gd name="connsiteX17" fmla="*/ 101808 w 277944"/>
              <a:gd name="connsiteY17" fmla="*/ 84136 h 277641"/>
              <a:gd name="connsiteX18" fmla="*/ 84842 w 277944"/>
              <a:gd name="connsiteY18" fmla="*/ 84540 h 277641"/>
              <a:gd name="connsiteX19" fmla="*/ 84438 w 277944"/>
              <a:gd name="connsiteY19" fmla="*/ 101506 h 277641"/>
              <a:gd name="connsiteX20" fmla="*/ 108676 w 277944"/>
              <a:gd name="connsiteY20" fmla="*/ 125743 h 277641"/>
              <a:gd name="connsiteX21" fmla="*/ 67472 w 277944"/>
              <a:gd name="connsiteY21" fmla="*/ 118472 h 277641"/>
              <a:gd name="connsiteX22" fmla="*/ 261774 w 277944"/>
              <a:gd name="connsiteY22" fmla="*/ 175833 h 277641"/>
              <a:gd name="connsiteX23" fmla="*/ 227438 w 277944"/>
              <a:gd name="connsiteY23" fmla="*/ 141497 h 277641"/>
              <a:gd name="connsiteX24" fmla="*/ 151091 w 277944"/>
              <a:gd name="connsiteY24" fmla="*/ 133822 h 277641"/>
              <a:gd name="connsiteX25" fmla="*/ 143819 w 277944"/>
              <a:gd name="connsiteY25" fmla="*/ 126551 h 277641"/>
              <a:gd name="connsiteX26" fmla="*/ 136144 w 277944"/>
              <a:gd name="connsiteY26" fmla="*/ 50204 h 277641"/>
              <a:gd name="connsiteX27" fmla="*/ 101808 w 277944"/>
              <a:gd name="connsiteY27" fmla="*/ 15868 h 277641"/>
              <a:gd name="connsiteX28" fmla="*/ 17786 w 277944"/>
              <a:gd name="connsiteY28" fmla="*/ 17483 h 277641"/>
              <a:gd name="connsiteX29" fmla="*/ 16170 w 277944"/>
              <a:gd name="connsiteY29" fmla="*/ 101506 h 277641"/>
              <a:gd name="connsiteX30" fmla="*/ 50506 w 277944"/>
              <a:gd name="connsiteY30" fmla="*/ 135842 h 277641"/>
              <a:gd name="connsiteX31" fmla="*/ 126853 w 277944"/>
              <a:gd name="connsiteY31" fmla="*/ 143517 h 277641"/>
              <a:gd name="connsiteX32" fmla="*/ 134125 w 277944"/>
              <a:gd name="connsiteY32" fmla="*/ 150788 h 277641"/>
              <a:gd name="connsiteX33" fmla="*/ 141800 w 277944"/>
              <a:gd name="connsiteY33" fmla="*/ 227135 h 277641"/>
              <a:gd name="connsiteX34" fmla="*/ 176136 w 277944"/>
              <a:gd name="connsiteY34" fmla="*/ 261471 h 277641"/>
              <a:gd name="connsiteX35" fmla="*/ 260158 w 277944"/>
              <a:gd name="connsiteY35" fmla="*/ 259855 h 277641"/>
              <a:gd name="connsiteX36" fmla="*/ 261774 w 277944"/>
              <a:gd name="connsiteY36" fmla="*/ 175833 h 277641"/>
              <a:gd name="connsiteX37" fmla="*/ 261774 w 277944"/>
              <a:gd name="connsiteY37" fmla="*/ 175833 h 27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77944" h="277641">
                <a:moveTo>
                  <a:pt x="244808" y="244505"/>
                </a:moveTo>
                <a:cubicBezTo>
                  <a:pt x="230669" y="258643"/>
                  <a:pt x="207644" y="258643"/>
                  <a:pt x="193506" y="244505"/>
                </a:cubicBezTo>
                <a:lnTo>
                  <a:pt x="159170" y="210169"/>
                </a:lnTo>
                <a:cubicBezTo>
                  <a:pt x="148263" y="199262"/>
                  <a:pt x="145435" y="182700"/>
                  <a:pt x="152303" y="168966"/>
                </a:cubicBezTo>
                <a:lnTo>
                  <a:pt x="182195" y="198858"/>
                </a:lnTo>
                <a:cubicBezTo>
                  <a:pt x="187042" y="203302"/>
                  <a:pt x="194314" y="203302"/>
                  <a:pt x="199161" y="198454"/>
                </a:cubicBezTo>
                <a:cubicBezTo>
                  <a:pt x="203605" y="194011"/>
                  <a:pt x="204008" y="186336"/>
                  <a:pt x="199565" y="181488"/>
                </a:cubicBezTo>
                <a:lnTo>
                  <a:pt x="169672" y="151596"/>
                </a:lnTo>
                <a:cubicBezTo>
                  <a:pt x="183407" y="145133"/>
                  <a:pt x="199969" y="147960"/>
                  <a:pt x="210876" y="158867"/>
                </a:cubicBezTo>
                <a:lnTo>
                  <a:pt x="245212" y="193203"/>
                </a:lnTo>
                <a:cubicBezTo>
                  <a:pt x="258946" y="207341"/>
                  <a:pt x="258946" y="229963"/>
                  <a:pt x="244808" y="244505"/>
                </a:cubicBezTo>
                <a:close/>
                <a:moveTo>
                  <a:pt x="67472" y="118472"/>
                </a:moveTo>
                <a:lnTo>
                  <a:pt x="33136" y="84136"/>
                </a:lnTo>
                <a:cubicBezTo>
                  <a:pt x="18998" y="69997"/>
                  <a:pt x="18998" y="46972"/>
                  <a:pt x="33136" y="32834"/>
                </a:cubicBezTo>
                <a:cubicBezTo>
                  <a:pt x="47275" y="18695"/>
                  <a:pt x="70300" y="18695"/>
                  <a:pt x="84438" y="32834"/>
                </a:cubicBezTo>
                <a:lnTo>
                  <a:pt x="118774" y="67170"/>
                </a:lnTo>
                <a:cubicBezTo>
                  <a:pt x="129681" y="78076"/>
                  <a:pt x="132509" y="94638"/>
                  <a:pt x="126046" y="108373"/>
                </a:cubicBezTo>
                <a:lnTo>
                  <a:pt x="101808" y="84136"/>
                </a:lnTo>
                <a:cubicBezTo>
                  <a:pt x="96961" y="79692"/>
                  <a:pt x="89690" y="79692"/>
                  <a:pt x="84842" y="84540"/>
                </a:cubicBezTo>
                <a:cubicBezTo>
                  <a:pt x="80399" y="88983"/>
                  <a:pt x="79995" y="96658"/>
                  <a:pt x="84438" y="101506"/>
                </a:cubicBezTo>
                <a:lnTo>
                  <a:pt x="108676" y="125743"/>
                </a:lnTo>
                <a:cubicBezTo>
                  <a:pt x="94941" y="132206"/>
                  <a:pt x="78379" y="129378"/>
                  <a:pt x="67472" y="118472"/>
                </a:cubicBezTo>
                <a:close/>
                <a:moveTo>
                  <a:pt x="261774" y="175833"/>
                </a:moveTo>
                <a:lnTo>
                  <a:pt x="227438" y="141497"/>
                </a:lnTo>
                <a:cubicBezTo>
                  <a:pt x="207240" y="120895"/>
                  <a:pt x="174924" y="117664"/>
                  <a:pt x="151091" y="133822"/>
                </a:cubicBezTo>
                <a:lnTo>
                  <a:pt x="143819" y="126551"/>
                </a:lnTo>
                <a:cubicBezTo>
                  <a:pt x="159574" y="102717"/>
                  <a:pt x="156342" y="70805"/>
                  <a:pt x="136144" y="50204"/>
                </a:cubicBezTo>
                <a:lnTo>
                  <a:pt x="101808" y="15868"/>
                </a:lnTo>
                <a:cubicBezTo>
                  <a:pt x="77975" y="-5946"/>
                  <a:pt x="40811" y="-5138"/>
                  <a:pt x="17786" y="17483"/>
                </a:cubicBezTo>
                <a:cubicBezTo>
                  <a:pt x="-5239" y="40509"/>
                  <a:pt x="-6047" y="77268"/>
                  <a:pt x="16170" y="101506"/>
                </a:cubicBezTo>
                <a:lnTo>
                  <a:pt x="50506" y="135842"/>
                </a:lnTo>
                <a:cubicBezTo>
                  <a:pt x="70704" y="156443"/>
                  <a:pt x="103020" y="159675"/>
                  <a:pt x="126853" y="143517"/>
                </a:cubicBezTo>
                <a:lnTo>
                  <a:pt x="134125" y="150788"/>
                </a:lnTo>
                <a:cubicBezTo>
                  <a:pt x="118370" y="174621"/>
                  <a:pt x="121602" y="206533"/>
                  <a:pt x="141800" y="227135"/>
                </a:cubicBezTo>
                <a:lnTo>
                  <a:pt x="176136" y="261471"/>
                </a:lnTo>
                <a:cubicBezTo>
                  <a:pt x="199969" y="283688"/>
                  <a:pt x="237133" y="282881"/>
                  <a:pt x="260158" y="259855"/>
                </a:cubicBezTo>
                <a:cubicBezTo>
                  <a:pt x="283183" y="236830"/>
                  <a:pt x="283991" y="199666"/>
                  <a:pt x="261774" y="175833"/>
                </a:cubicBezTo>
                <a:lnTo>
                  <a:pt x="261774" y="175833"/>
                </a:lnTo>
                <a:close/>
              </a:path>
            </a:pathLst>
          </a:custGeom>
          <a:solidFill>
            <a:schemeClr val="bg1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7F044D-688C-9348-E48D-1F0D5F333E97}"/>
              </a:ext>
            </a:extLst>
          </p:cNvPr>
          <p:cNvSpPr txBox="1"/>
          <p:nvPr/>
        </p:nvSpPr>
        <p:spPr>
          <a:xfrm>
            <a:off x="9403966" y="420973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Datasheets link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35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A961-56BD-2D9B-B360-F57050B2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880765"/>
            <a:ext cx="7180437" cy="17073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2N Access Unit QR</a:t>
            </a:r>
            <a:br>
              <a:rPr lang="cs-CZ" dirty="0"/>
            </a:br>
            <a:r>
              <a:rPr lang="cs-CZ" sz="3000" dirty="0" err="1">
                <a:solidFill>
                  <a:srgbClr val="0088EF"/>
                </a:solidFill>
              </a:rPr>
              <a:t>Q</a:t>
            </a:r>
            <a:r>
              <a:rPr lang="cs-CZ" sz="3000" b="0" dirty="0" err="1"/>
              <a:t>uick</a:t>
            </a:r>
            <a:r>
              <a:rPr lang="cs-CZ" sz="3000" b="0" dirty="0"/>
              <a:t> </a:t>
            </a:r>
            <a:r>
              <a:rPr lang="en-US" sz="3000" b="0" dirty="0"/>
              <a:t>&amp; </a:t>
            </a:r>
            <a:r>
              <a:rPr lang="en-US" sz="3000" dirty="0">
                <a:solidFill>
                  <a:srgbClr val="0088EF"/>
                </a:solidFill>
              </a:rPr>
              <a:t>R</a:t>
            </a:r>
            <a:r>
              <a:rPr lang="en-US" sz="3000" b="0" dirty="0"/>
              <a:t>eliable One-off Access</a:t>
            </a:r>
          </a:p>
        </p:txBody>
      </p:sp>
    </p:spTree>
    <p:extLst>
      <p:ext uri="{BB962C8B-B14F-4D97-AF65-F5344CB8AC3E}">
        <p14:creationId xmlns:p14="http://schemas.microsoft.com/office/powerpoint/2010/main" val="204307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1928900-6055-2A68-8C9E-4DD42CFB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446" y="291287"/>
            <a:ext cx="4630366" cy="1746060"/>
          </a:xfrm>
        </p:spPr>
        <p:txBody>
          <a:bodyPr/>
          <a:lstStyle/>
          <a:p>
            <a:r>
              <a:rPr lang="cs-CZ" dirty="0" err="1">
                <a:solidFill>
                  <a:srgbClr val="0088EF"/>
                </a:solidFill>
              </a:rPr>
              <a:t>Q</a:t>
            </a:r>
            <a:r>
              <a:rPr lang="cs-CZ" dirty="0" err="1"/>
              <a:t>uick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en-US" dirty="0">
                <a:solidFill>
                  <a:srgbClr val="0088EF"/>
                </a:solidFill>
              </a:rPr>
              <a:t>R</a:t>
            </a:r>
            <a:r>
              <a:rPr lang="en-US" dirty="0"/>
              <a:t>eliable One-off Access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ACD6AE4-A9DE-1883-6C51-B4DEA2CB82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79446" y="4513634"/>
            <a:ext cx="4332625" cy="1918562"/>
          </a:xfrm>
        </p:spPr>
        <p:txBody>
          <a:bodyPr/>
          <a:lstStyle/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b="1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2N Access Unit QR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provides quick, secure access using 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mobile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phones and is perfect for visitors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Co-working spaces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Sports facilities</a:t>
            </a:r>
          </a:p>
          <a:p>
            <a:pPr marL="444500" indent="-1968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Late arrivals or deliveries (when there’s no staff on site)</a:t>
            </a:r>
          </a:p>
        </p:txBody>
      </p:sp>
      <p:pic>
        <p:nvPicPr>
          <p:cNvPr id="4" name="Zástupný symbol obrázku 4" descr="Obsah obrázku interiér, Průhledný materiál, podlaha, interiérový design&#10;&#10;Popis byl vytvořen automaticky">
            <a:extLst>
              <a:ext uri="{FF2B5EF4-FFF2-40B4-BE49-F238E27FC236}">
                <a16:creationId xmlns:a16="http://schemas.microsoft.com/office/drawing/2014/main" id="{41633723-1FA9-42B1-2F98-B9732F13B7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145267" cy="6858000"/>
          </a:xfrm>
        </p:spPr>
      </p:pic>
    </p:spTree>
    <p:extLst>
      <p:ext uri="{BB962C8B-B14F-4D97-AF65-F5344CB8AC3E}">
        <p14:creationId xmlns:p14="http://schemas.microsoft.com/office/powerpoint/2010/main" val="7886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22">
            <a:extLst>
              <a:ext uri="{FF2B5EF4-FFF2-40B4-BE49-F238E27FC236}">
                <a16:creationId xmlns:a16="http://schemas.microsoft.com/office/drawing/2014/main" id="{5499FDF6-584C-5AE0-54F6-2FEA0A640C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3688" r="16844" b="24118"/>
          <a:stretch/>
        </p:blipFill>
        <p:spPr>
          <a:xfrm>
            <a:off x="5003801" y="0"/>
            <a:ext cx="7188200" cy="6901873"/>
          </a:xfrm>
          <a:noFill/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ACD6AE4-A9DE-1883-6C51-B4DEA2CB82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2962" y="3858163"/>
            <a:ext cx="4610838" cy="2393550"/>
          </a:xfrm>
        </p:spPr>
        <p:txBody>
          <a:bodyPr anchor="b"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cs-CZ" sz="1800" dirty="0"/>
              <a:t>Puts all</a:t>
            </a:r>
            <a:r>
              <a:rPr lang="en-US" altLang="cs-CZ" sz="1800" dirty="0"/>
              <a:t> decision-making</a:t>
            </a:r>
            <a:br>
              <a:rPr lang="cs-CZ" altLang="cs-CZ" sz="1800" dirty="0"/>
            </a:br>
            <a:r>
              <a:rPr lang="en-US" altLang="cs-CZ" sz="1800" b="1" dirty="0">
                <a:solidFill>
                  <a:srgbClr val="0088EF"/>
                </a:solidFill>
              </a:rPr>
              <a:t>intelligence </a:t>
            </a:r>
            <a:r>
              <a:rPr lang="cs-CZ" altLang="cs-CZ" sz="1800" b="1" dirty="0">
                <a:solidFill>
                  <a:srgbClr val="0088EF"/>
                </a:solidFill>
              </a:rPr>
              <a:t>right </a:t>
            </a:r>
            <a:r>
              <a:rPr lang="en-US" altLang="cs-CZ" sz="1800" b="1" dirty="0">
                <a:solidFill>
                  <a:srgbClr val="0088EF"/>
                </a:solidFill>
              </a:rPr>
              <a:t>at the door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cs-CZ" sz="1800" dirty="0"/>
              <a:t>You only need a</a:t>
            </a:r>
            <a:r>
              <a:rPr lang="cs-CZ" altLang="cs-CZ" sz="1800" dirty="0"/>
              <a:t> </a:t>
            </a:r>
            <a:r>
              <a:rPr lang="en-US" altLang="cs-CZ" sz="1800" b="1" dirty="0">
                <a:solidFill>
                  <a:schemeClr val="accent1"/>
                </a:solidFill>
              </a:rPr>
              <a:t>single network cable</a:t>
            </a:r>
            <a:r>
              <a:rPr lang="cs-CZ" altLang="cs-CZ" sz="1800" b="1" dirty="0">
                <a:solidFill>
                  <a:schemeClr val="accent1"/>
                </a:solidFill>
              </a:rPr>
              <a:t> </a:t>
            </a:r>
            <a:r>
              <a:rPr lang="en-US" sz="1800" dirty="0"/>
              <a:t>for internet connection and power</a:t>
            </a:r>
            <a:r>
              <a:rPr lang="cs-CZ" sz="1800" dirty="0"/>
              <a:t> supply</a:t>
            </a:r>
            <a:r>
              <a:rPr lang="en-US" sz="1800" dirty="0"/>
              <a:t> (</a:t>
            </a:r>
            <a:r>
              <a:rPr lang="en-US" sz="1800" b="1" dirty="0">
                <a:solidFill>
                  <a:schemeClr val="accent1"/>
                </a:solidFill>
              </a:rPr>
              <a:t>PoE</a:t>
            </a:r>
            <a:r>
              <a:rPr lang="en-US" sz="1800" dirty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cs-CZ" sz="1800" dirty="0"/>
              <a:t>Onboard </a:t>
            </a:r>
            <a:r>
              <a:rPr lang="en-US" altLang="cs-CZ" sz="1800" b="1" dirty="0">
                <a:solidFill>
                  <a:srgbClr val="0088EF"/>
                </a:solidFill>
              </a:rPr>
              <a:t>input</a:t>
            </a:r>
            <a:r>
              <a:rPr lang="cs-CZ" altLang="cs-CZ" sz="1800" b="1" dirty="0">
                <a:solidFill>
                  <a:srgbClr val="0088EF"/>
                </a:solidFill>
              </a:rPr>
              <a:t>, active</a:t>
            </a:r>
            <a:r>
              <a:rPr lang="en-US" altLang="cs-CZ" sz="1800" b="1" dirty="0">
                <a:solidFill>
                  <a:srgbClr val="0088EF"/>
                </a:solidFill>
              </a:rPr>
              <a:t> output, </a:t>
            </a:r>
            <a:r>
              <a:rPr lang="cs-CZ" altLang="cs-CZ" sz="1800" b="1" dirty="0">
                <a:solidFill>
                  <a:srgbClr val="0088EF"/>
                </a:solidFill>
              </a:rPr>
              <a:t>and </a:t>
            </a:r>
            <a:r>
              <a:rPr lang="en-US" altLang="cs-CZ" sz="1800" b="1" dirty="0">
                <a:solidFill>
                  <a:srgbClr val="0088EF"/>
                </a:solidFill>
              </a:rPr>
              <a:t>relay</a:t>
            </a:r>
            <a:r>
              <a:rPr lang="cs-CZ" altLang="cs-CZ" sz="1800" b="1" dirty="0">
                <a:solidFill>
                  <a:srgbClr val="0088EF"/>
                </a:solidFill>
              </a:rPr>
              <a:t> </a:t>
            </a:r>
            <a:r>
              <a:rPr lang="cs-CZ" altLang="cs-CZ" sz="1800" dirty="0"/>
              <a:t>(</a:t>
            </a:r>
            <a:r>
              <a:rPr lang="en-US" altLang="cs-CZ" sz="1800" dirty="0"/>
              <a:t>possibility to add additional I/O modules</a:t>
            </a:r>
            <a:r>
              <a:rPr lang="cs-CZ" altLang="cs-CZ" sz="1800" dirty="0"/>
              <a:t>)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cs-CZ" altLang="cs-CZ" sz="1800" b="1" dirty="0">
                <a:solidFill>
                  <a:srgbClr val="0088EF"/>
                </a:solidFill>
              </a:rPr>
              <a:t>2N OS </a:t>
            </a:r>
            <a:r>
              <a:rPr lang="cs-CZ" altLang="cs-CZ" sz="1800" dirty="0"/>
              <a:t>makes </a:t>
            </a:r>
            <a:r>
              <a:rPr lang="en-GB" altLang="cs-CZ" sz="1800" dirty="0"/>
              <a:t>it </a:t>
            </a:r>
            <a:r>
              <a:rPr lang="cs-CZ" altLang="cs-CZ" sz="1800" dirty="0"/>
              <a:t>smart</a:t>
            </a:r>
            <a:r>
              <a:rPr lang="en-GB" altLang="cs-CZ" sz="1800" dirty="0"/>
              <a:t> &amp; s</a:t>
            </a:r>
            <a:r>
              <a:rPr lang="en-US" altLang="cs-CZ" sz="1800" dirty="0" err="1"/>
              <a:t>ecure</a:t>
            </a:r>
            <a:endParaRPr lang="cs-CZ" altLang="cs-CZ" sz="1800" dirty="0"/>
          </a:p>
        </p:txBody>
      </p:sp>
      <p:sp>
        <p:nvSpPr>
          <p:cNvPr id="18" name="Title 26">
            <a:extLst>
              <a:ext uri="{FF2B5EF4-FFF2-40B4-BE49-F238E27FC236}">
                <a16:creationId xmlns:a16="http://schemas.microsoft.com/office/drawing/2014/main" id="{81C1629C-74C4-BFD8-72CF-AA62508A2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962" y="415574"/>
            <a:ext cx="9284438" cy="1746060"/>
          </a:xfrm>
        </p:spPr>
        <p:txBody>
          <a:bodyPr/>
          <a:lstStyle/>
          <a:p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GB" dirty="0"/>
              <a:t>the</a:t>
            </a:r>
            <a:br>
              <a:rPr lang="cs-CZ" dirty="0"/>
            </a:br>
            <a:r>
              <a:rPr lang="cs-CZ" dirty="0"/>
              <a:t>2N Access Unit 2.0 family…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21928900-6055-2A68-8C9E-4DD42CFB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379897" cy="1746060"/>
          </a:xfrm>
        </p:spPr>
        <p:txBody>
          <a:bodyPr/>
          <a:lstStyle/>
          <a:p>
            <a:r>
              <a:rPr lang="cs-CZ" dirty="0"/>
              <a:t>…</a:t>
            </a:r>
            <a:r>
              <a:rPr lang="en-GB" dirty="0"/>
              <a:t>with </a:t>
            </a:r>
            <a:r>
              <a:rPr lang="cs-CZ" dirty="0"/>
              <a:t>some differences</a:t>
            </a:r>
            <a:r>
              <a:rPr lang="en-GB" dirty="0"/>
              <a:t>!</a:t>
            </a:r>
            <a:endParaRPr lang="en-US" dirty="0"/>
          </a:p>
        </p:txBody>
      </p:sp>
      <p:pic>
        <p:nvPicPr>
          <p:cNvPr id="7" name="Zástupný symbol obrázku 6" descr="Obsah obrázku snímek obrazovky, text, trouba&#10;&#10;Popis byl vytvořen automaticky">
            <a:extLst>
              <a:ext uri="{FF2B5EF4-FFF2-40B4-BE49-F238E27FC236}">
                <a16:creationId xmlns:a16="http://schemas.microsoft.com/office/drawing/2014/main" id="{15EF9409-EA28-689C-2034-0D53C6C1738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5247" t="-9178" r="-73394" b="-12373"/>
          <a:stretch/>
        </p:blipFill>
        <p:spPr>
          <a:xfrm>
            <a:off x="0" y="0"/>
            <a:ext cx="5919537" cy="6858000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3FCF22-FA3F-5CD3-B1E7-157D9B9D8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3698060"/>
            <a:ext cx="5467675" cy="2614609"/>
          </a:xfrm>
        </p:spPr>
        <p:txBody>
          <a:bodyPr/>
          <a:lstStyle/>
          <a:p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2N Access Unit QR is a </a:t>
            </a:r>
            <a:r>
              <a:rPr lang="cs-CZ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two-module reader 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that</a:t>
            </a:r>
            <a:r>
              <a:rPr lang="en-GB" altLang="cs-CZ" sz="1800" dirty="0">
                <a:latin typeface="+mj-lt"/>
                <a:cs typeface="Times New Roman" panose="02020603050405020304" pitchFamily="18" charset="0"/>
              </a:rPr>
              <a:t>: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Has the same great design as the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2N IP Verso 2.0 but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is made to be </a:t>
            </a:r>
            <a:r>
              <a:rPr lang="en-US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installed in places that don’t need a calling function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– for example, elevators, co-working spaces, sports facilities, and so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on.</a:t>
            </a:r>
            <a:endParaRPr lang="cs-CZ" sz="1600" b="1" dirty="0">
              <a:solidFill>
                <a:srgbClr val="0088EF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latin typeface="+mj-lt"/>
                <a:cs typeface="Times New Roman" panose="02020603050405020304" pitchFamily="18" charset="0"/>
              </a:rPr>
              <a:t>Requires 2-module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 mounting accessories (</a:t>
            </a:r>
            <a:r>
              <a:rPr lang="cs-CZ" altLang="cs-CZ" dirty="0">
                <a:latin typeface="+mj-lt"/>
                <a:cs typeface="Times New Roman" panose="02020603050405020304" pitchFamily="18" charset="0"/>
              </a:rPr>
              <a:t>frames, boxes, backplate)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cs-CZ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s </a:t>
            </a:r>
            <a:r>
              <a:rPr lang="en-GB" altLang="cs-CZ" sz="1800" dirty="0">
                <a:latin typeface="+mj-lt"/>
                <a:cs typeface="Times New Roman" panose="02020603050405020304" pitchFamily="18" charset="0"/>
              </a:rPr>
              <a:t>only </a:t>
            </a:r>
            <a:r>
              <a:rPr lang="cs-CZ" altLang="cs-CZ" sz="1800" dirty="0">
                <a:latin typeface="+mj-lt"/>
                <a:cs typeface="Times New Roman" panose="02020603050405020304" pitchFamily="18" charset="0"/>
              </a:rPr>
              <a:t>available </a:t>
            </a:r>
            <a:r>
              <a:rPr lang="cs-CZ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in</a:t>
            </a:r>
            <a:r>
              <a:rPr lang="en-GB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 the</a:t>
            </a:r>
            <a:r>
              <a:rPr lang="cs-CZ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altLang="cs-CZ" sz="1800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nickel finish</a:t>
            </a:r>
            <a:endParaRPr lang="en-US" altLang="cs-CZ" sz="1800" dirty="0">
              <a:latin typeface="+mj-lt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3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4008360" cy="1746060"/>
          </a:xfrm>
        </p:spPr>
        <p:txBody>
          <a:bodyPr/>
          <a:lstStyle/>
          <a:p>
            <a:r>
              <a:rPr lang="cs-CZ" dirty="0" err="1"/>
              <a:t>Frictionless</a:t>
            </a:r>
            <a:r>
              <a:rPr lang="cs-CZ" dirty="0"/>
              <a:t> </a:t>
            </a:r>
            <a:r>
              <a:rPr lang="cs-CZ" dirty="0" err="1"/>
              <a:t>visitor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887588"/>
            <a:ext cx="4696182" cy="1544607"/>
          </a:xfrm>
        </p:spPr>
        <p:txBody>
          <a:bodyPr/>
          <a:lstStyle/>
          <a:p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 more remembering PIN codes or waiting at the desk for a temporary RFID card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Enhance the visitor experience by allowing receptionists to </a:t>
            </a:r>
            <a:r>
              <a:rPr lang="en-GB" sz="1800" b="1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email a QR code in advance</a:t>
            </a: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mobile access control. 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7A3ECF3-90E0-570E-0478-01E7564D7E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r="5341"/>
          <a:stretch/>
        </p:blipFill>
        <p:spPr>
          <a:xfrm>
            <a:off x="5135880" y="0"/>
            <a:ext cx="7056120" cy="6858000"/>
          </a:xfrm>
        </p:spPr>
      </p:pic>
    </p:spTree>
    <p:extLst>
      <p:ext uri="{BB962C8B-B14F-4D97-AF65-F5344CB8AC3E}">
        <p14:creationId xmlns:p14="http://schemas.microsoft.com/office/powerpoint/2010/main" val="31661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4259213" cy="1746060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temporary</a:t>
            </a:r>
            <a:r>
              <a:rPr lang="cs-CZ" dirty="0"/>
              <a:t> </a:t>
            </a:r>
            <a:r>
              <a:rPr lang="cs-CZ" dirty="0" err="1"/>
              <a:t>access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887588"/>
            <a:ext cx="4445062" cy="1544607"/>
          </a:xfrm>
        </p:spPr>
        <p:txBody>
          <a:bodyPr/>
          <a:lstStyle/>
          <a:p>
            <a:r>
              <a:rPr lang="en-GB" dirty="0">
                <a:latin typeface="+mj-lt"/>
                <a:cs typeface="Times New Roman" panose="02020603050405020304" pitchFamily="18" charset="0"/>
              </a:rPr>
              <a:t>Whether it’s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one-off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entry,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time-limited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access, or just a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certain number of visits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, QR codes are the best credential for guests, providing convenience for visitors and flexibility for admins.</a:t>
            </a:r>
            <a:endParaRPr lang="cs-CZ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D1D095-67B4-89C8-5905-8763F01E47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7"/>
          <a:stretch/>
        </p:blipFill>
        <p:spPr>
          <a:xfrm>
            <a:off x="4983480" y="0"/>
            <a:ext cx="7208520" cy="6858000"/>
          </a:xfrm>
        </p:spPr>
      </p:pic>
    </p:spTree>
    <p:extLst>
      <p:ext uri="{BB962C8B-B14F-4D97-AF65-F5344CB8AC3E}">
        <p14:creationId xmlns:p14="http://schemas.microsoft.com/office/powerpoint/2010/main" val="33080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1498B0F8-06D5-E0E7-70BC-4DB80069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741322" cy="1746060"/>
          </a:xfrm>
        </p:spPr>
        <p:txBody>
          <a:bodyPr/>
          <a:lstStyle/>
          <a:p>
            <a:r>
              <a:rPr lang="cs-CZ" dirty="0" err="1"/>
              <a:t>Complete</a:t>
            </a:r>
            <a:r>
              <a:rPr lang="cs-CZ" dirty="0"/>
              <a:t> flexibility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7DBD3C3-41B6-EE87-DEF7-63C553366EE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5" y="5219363"/>
            <a:ext cx="4785195" cy="121283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The </a:t>
            </a:r>
            <a:r>
              <a:rPr lang="en-GB" b="1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modular design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of the reader allows you to add another access module (e.g. Bluetooth &amp; RFID), offering more flexibility for visitors as well as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daily</a:t>
            </a:r>
            <a:r>
              <a:rPr lang="cs-CZ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+mj-lt"/>
                <a:cs typeface="Times New Roman" panose="02020603050405020304" pitchFamily="18" charset="0"/>
              </a:rPr>
              <a:t>access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 options for personnel.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obrázku 12" descr="Obsah obrázku zeď, zástrčka, interiér, Vypínač&#10;&#10;Popis byl vytvořen automaticky">
            <a:extLst>
              <a:ext uri="{FF2B5EF4-FFF2-40B4-BE49-F238E27FC236}">
                <a16:creationId xmlns:a16="http://schemas.microsoft.com/office/drawing/2014/main" id="{CBC89534-F1A4-51F3-4F56-026DCFD01C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300" y="0"/>
            <a:ext cx="6997700" cy="6858000"/>
          </a:xfrm>
        </p:spPr>
      </p:pic>
    </p:spTree>
    <p:extLst>
      <p:ext uri="{BB962C8B-B14F-4D97-AF65-F5344CB8AC3E}">
        <p14:creationId xmlns:p14="http://schemas.microsoft.com/office/powerpoint/2010/main" val="4556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obrázku 2" descr="Obsah obrázku snímek obrazovky, Elektricky modrá, Grafika, světlo&#10;&#10;Popis byl vytvořen automaticky">
            <a:extLst>
              <a:ext uri="{FF2B5EF4-FFF2-40B4-BE49-F238E27FC236}">
                <a16:creationId xmlns:a16="http://schemas.microsoft.com/office/drawing/2014/main" id="{EA62D16B-22E5-281A-9C31-0BCCF4D7B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E5CF8C4-9FB0-7469-9967-7142DA89F4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593479" y="5086312"/>
            <a:ext cx="3228985" cy="1200328"/>
          </a:xfrm>
        </p:spPr>
        <p:txBody>
          <a:bodyPr/>
          <a:lstStyle/>
          <a:p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Supplement </a:t>
            </a:r>
            <a:r>
              <a:rPr lang="en-GB" sz="1500" b="1" kern="100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access logs </a:t>
            </a:r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2N Access Commander </a:t>
            </a:r>
            <a:r>
              <a:rPr lang="en-GB" sz="1500" b="1" kern="100" dirty="0">
                <a:solidFill>
                  <a:srgbClr val="0088E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snapshots </a:t>
            </a:r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captured by the reader's camera. </a:t>
            </a:r>
            <a:br>
              <a:rPr lang="cs-CZ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fully integrate the reader into your VMS</a:t>
            </a:r>
            <a:r>
              <a:rPr lang="cs-CZ" sz="15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+mj-lt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F5D27E4-7378-EC99-E342-71F4BF28E88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97419" y="5086312"/>
            <a:ext cx="3228985" cy="1200328"/>
          </a:xfrm>
        </p:spPr>
        <p:txBody>
          <a:bodyPr/>
          <a:lstStyle/>
          <a:p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Reduce plastic waste and your spending: 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QR codes are free 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and eliminate the costs associated with the purchase of physical credentials, their handling, issuing, and disposal</a:t>
            </a:r>
            <a:endParaRPr lang="en-US" sz="1500" kern="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4602BED-AF90-C16E-1F1B-A991116989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29934" y="5086312"/>
            <a:ext cx="3148066" cy="1200329"/>
          </a:xfrm>
        </p:spPr>
        <p:txBody>
          <a:bodyPr/>
          <a:lstStyle/>
          <a:p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Generate QR codes and 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share them in bulk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 to multiple users with a few clicks in the 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2N Access Commander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en-GB" sz="1500" b="1" kern="100" dirty="0">
                <a:solidFill>
                  <a:srgbClr val="0088E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500" kern="100" dirty="0">
                <a:latin typeface="+mj-lt"/>
                <a:cs typeface="Times New Roman" panose="02020603050405020304" pitchFamily="18" charset="0"/>
              </a:rPr>
              <a:t>Or, use third-party software</a:t>
            </a:r>
            <a:r>
              <a:rPr lang="cs-CZ" sz="1500" kern="100" dirty="0">
                <a:latin typeface="+mj-lt"/>
                <a:cs typeface="Times New Roman" panose="02020603050405020304" pitchFamily="18" charset="0"/>
              </a:rPr>
              <a:t>.</a:t>
            </a:r>
            <a:endParaRPr lang="en-US" sz="1500" kern="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B393EC0-E866-83E3-D842-1D0B1B4CD0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934" y="4569436"/>
            <a:ext cx="3148065" cy="411163"/>
          </a:xfrm>
        </p:spPr>
        <p:txBody>
          <a:bodyPr/>
          <a:lstStyle/>
          <a:p>
            <a:r>
              <a:rPr lang="cs-CZ" sz="2000" dirty="0" err="1"/>
              <a:t>Reduced</a:t>
            </a:r>
            <a:r>
              <a:rPr lang="cs-CZ" sz="2000" dirty="0"/>
              <a:t> </a:t>
            </a:r>
            <a:r>
              <a:rPr lang="cs-CZ" sz="2000" dirty="0" err="1"/>
              <a:t>administrative</a:t>
            </a:r>
            <a:r>
              <a:rPr lang="cs-CZ" sz="2000" dirty="0"/>
              <a:t> </a:t>
            </a:r>
            <a:r>
              <a:rPr lang="cs-CZ" sz="2000" dirty="0" err="1"/>
              <a:t>overhead</a:t>
            </a:r>
            <a:endParaRPr lang="en-US" sz="2000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70B6C76-24C7-A03F-AC38-0706D3FF12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7419" y="4569436"/>
            <a:ext cx="3148065" cy="411163"/>
          </a:xfrm>
        </p:spPr>
        <p:txBody>
          <a:bodyPr/>
          <a:lstStyle/>
          <a:p>
            <a:r>
              <a:rPr lang="cs-CZ" sz="2000" dirty="0"/>
              <a:t>Free, more </a:t>
            </a:r>
            <a:r>
              <a:rPr lang="cs-CZ" sz="2000" dirty="0" err="1"/>
              <a:t>sustainable</a:t>
            </a:r>
            <a:r>
              <a:rPr lang="cs-CZ" sz="2000" dirty="0"/>
              <a:t> </a:t>
            </a:r>
            <a:r>
              <a:rPr lang="cs-CZ" sz="2000" dirty="0" err="1"/>
              <a:t>credentials</a:t>
            </a:r>
            <a:endParaRPr lang="en-US" sz="2000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5F998C84-CBC4-5488-DECB-26B2A7E166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93479" y="4569401"/>
            <a:ext cx="3148065" cy="411163"/>
          </a:xfrm>
        </p:spPr>
        <p:txBody>
          <a:bodyPr/>
          <a:lstStyle/>
          <a:p>
            <a:r>
              <a:rPr lang="cs-CZ" sz="2000" dirty="0"/>
              <a:t>Full HD </a:t>
            </a:r>
            <a:r>
              <a:rPr lang="cs-CZ" sz="2000" dirty="0" err="1"/>
              <a:t>camera</a:t>
            </a:r>
            <a:r>
              <a:rPr lang="cs-CZ" sz="2000" dirty="0"/>
              <a:t> </a:t>
            </a:r>
            <a:r>
              <a:rPr lang="cs-CZ" sz="2000" dirty="0" err="1"/>
              <a:t>enhances</a:t>
            </a:r>
            <a:r>
              <a:rPr lang="cs-CZ" sz="2000" dirty="0"/>
              <a:t> </a:t>
            </a:r>
            <a:r>
              <a:rPr lang="cs-CZ" sz="2000" dirty="0" err="1"/>
              <a:t>security</a:t>
            </a:r>
            <a:endParaRPr lang="en-US" sz="2000" dirty="0"/>
          </a:p>
        </p:txBody>
      </p:sp>
      <p:pic>
        <p:nvPicPr>
          <p:cNvPr id="22" name="Zástupný symbol obrázku 21" descr="Obsah obrázku světlo, žárovka&#10;&#10;Popis byl vytvořen automaticky">
            <a:extLst>
              <a:ext uri="{FF2B5EF4-FFF2-40B4-BE49-F238E27FC236}">
                <a16:creationId xmlns:a16="http://schemas.microsoft.com/office/drawing/2014/main" id="{7C32423B-D7B0-F7C2-EEF8-EE22ECE2FE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3" name="Zástupný symbol obrázku 7">
            <a:extLst>
              <a:ext uri="{FF2B5EF4-FFF2-40B4-BE49-F238E27FC236}">
                <a16:creationId xmlns:a16="http://schemas.microsoft.com/office/drawing/2014/main" id="{73508BE7-D506-DC2F-F43B-BB5C04F41A1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" y="301625"/>
            <a:ext cx="3578225" cy="3894138"/>
          </a:xfrm>
        </p:spPr>
      </p:pic>
    </p:spTree>
    <p:extLst>
      <p:ext uri="{BB962C8B-B14F-4D97-AF65-F5344CB8AC3E}">
        <p14:creationId xmlns:p14="http://schemas.microsoft.com/office/powerpoint/2010/main" val="15688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obrázku 12" descr="Obsah obrázku Obdélník, rám obrazu, snímek obrazovky, čtverec&#10;&#10;Popis byl vytvořen automaticky">
            <a:extLst>
              <a:ext uri="{FF2B5EF4-FFF2-40B4-BE49-F238E27FC236}">
                <a16:creationId xmlns:a16="http://schemas.microsoft.com/office/drawing/2014/main" id="{452A12A8-92E8-429F-060C-DA3D9708885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637" t="-6765" r="-167204" b="-12927"/>
          <a:stretch/>
        </p:blipFill>
        <p:spPr>
          <a:xfrm>
            <a:off x="7905965" y="3550799"/>
            <a:ext cx="3577390" cy="2880603"/>
          </a:xfrm>
        </p:spPr>
      </p:pic>
      <p:pic>
        <p:nvPicPr>
          <p:cNvPr id="9" name="Zástupný symbol obrázku 8" descr="Obsah obrázku rám obrazu, Obdélník, čtverec, snímek obrazovky&#10;&#10;Popis byl vytvořen automaticky">
            <a:extLst>
              <a:ext uri="{FF2B5EF4-FFF2-40B4-BE49-F238E27FC236}">
                <a16:creationId xmlns:a16="http://schemas.microsoft.com/office/drawing/2014/main" id="{4902440D-3FED-510D-9791-688B5C6F4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090" t="-5697" r="-193423" b="-15587"/>
          <a:stretch/>
        </p:blipFill>
        <p:spPr>
          <a:xfrm>
            <a:off x="7905965" y="291287"/>
            <a:ext cx="3577389" cy="2880603"/>
          </a:xfr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6098C92D-8BB7-28BD-C8F7-299CF9680C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Mounting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</a:t>
            </a:r>
            <a:r>
              <a:rPr lang="en-US" dirty="0"/>
              <a:t>&amp; accessories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1B18A23-6FF6-0340-5657-39497EEA26D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The 2N Access Unit QR is only available </a:t>
            </a:r>
            <a:r>
              <a:rPr lang="en-US" b="1" dirty="0">
                <a:solidFill>
                  <a:srgbClr val="0088EF"/>
                </a:solidFill>
              </a:rPr>
              <a:t>in nickel </a:t>
            </a:r>
            <a:r>
              <a:rPr lang="en-US" dirty="0"/>
              <a:t>with the option of </a:t>
            </a:r>
            <a:r>
              <a:rPr lang="en-US" b="1" dirty="0">
                <a:solidFill>
                  <a:srgbClr val="0088EF"/>
                </a:solidFill>
              </a:rPr>
              <a:t>surface or flush mounting</a:t>
            </a:r>
            <a:r>
              <a:rPr lang="en-US" dirty="0"/>
              <a:t>.</a:t>
            </a:r>
          </a:p>
          <a:p>
            <a:r>
              <a:rPr lang="en-US" dirty="0"/>
              <a:t>It is compatible with all modules from the 2N IP Verso 2.0 intercom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5" name="Zástupný symbol obrázku 4" descr="Obsah obrázku snímek obrazovky, text, trouba&#10;&#10;Popis byl vytvořen automaticky">
            <a:extLst>
              <a:ext uri="{FF2B5EF4-FFF2-40B4-BE49-F238E27FC236}">
                <a16:creationId xmlns:a16="http://schemas.microsoft.com/office/drawing/2014/main" id="{D575FE8E-9970-288C-90B9-AC5785C203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397" t="-4942" r="-33397" b="-20910"/>
          <a:stretch/>
        </p:blipFill>
        <p:spPr>
          <a:xfrm>
            <a:off x="3895439" y="291288"/>
            <a:ext cx="3577390" cy="6140114"/>
          </a:xfr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D7434B0-A88E-1528-09B6-D3A67494698C}"/>
              </a:ext>
            </a:extLst>
          </p:cNvPr>
          <p:cNvSpPr txBox="1"/>
          <p:nvPr/>
        </p:nvSpPr>
        <p:spPr>
          <a:xfrm>
            <a:off x="8227156" y="2802558"/>
            <a:ext cx="383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Frame</a:t>
            </a:r>
            <a:r>
              <a:rPr lang="cs-CZ" sz="1400" dirty="0"/>
              <a:t>		</a:t>
            </a:r>
            <a:r>
              <a:rPr lang="cs-CZ" sz="1400" dirty="0" err="1"/>
              <a:t>Backplate</a:t>
            </a:r>
            <a:r>
              <a:rPr lang="cs-CZ" sz="1400" dirty="0"/>
              <a:t> </a:t>
            </a:r>
          </a:p>
          <a:p>
            <a:r>
              <a:rPr lang="cs-CZ" sz="1400" dirty="0"/>
              <a:t>(2 </a:t>
            </a:r>
            <a:r>
              <a:rPr lang="cs-CZ" sz="1400" dirty="0" err="1"/>
              <a:t>modules</a:t>
            </a:r>
            <a:r>
              <a:rPr lang="cs-CZ" sz="1400" dirty="0"/>
              <a:t>)	(</a:t>
            </a:r>
            <a:r>
              <a:rPr lang="cs-CZ" sz="1400" dirty="0" err="1"/>
              <a:t>optional</a:t>
            </a:r>
            <a:r>
              <a:rPr lang="cs-CZ" sz="1400" dirty="0"/>
              <a:t>,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glass</a:t>
            </a:r>
            <a:r>
              <a:rPr lang="cs-CZ" sz="1400" dirty="0"/>
              <a:t>)</a:t>
            </a:r>
            <a:endParaRPr lang="en-GB" sz="14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CE97264-779B-6494-4A5E-9C528AED48F7}"/>
              </a:ext>
            </a:extLst>
          </p:cNvPr>
          <p:cNvSpPr txBox="1"/>
          <p:nvPr/>
        </p:nvSpPr>
        <p:spPr>
          <a:xfrm>
            <a:off x="8227157" y="6120293"/>
            <a:ext cx="332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Frame</a:t>
            </a:r>
            <a:r>
              <a:rPr lang="cs-CZ" sz="1400" dirty="0"/>
              <a:t> 		Box (</a:t>
            </a:r>
            <a:r>
              <a:rPr lang="cs-CZ" sz="1400" dirty="0" err="1"/>
              <a:t>mandatory</a:t>
            </a:r>
            <a:r>
              <a:rPr lang="cs-CZ" sz="1400" dirty="0"/>
              <a:t>)</a:t>
            </a:r>
          </a:p>
          <a:p>
            <a:r>
              <a:rPr lang="cs-CZ" sz="1400" dirty="0"/>
              <a:t>(2 </a:t>
            </a:r>
            <a:r>
              <a:rPr lang="cs-CZ" sz="1400" dirty="0" err="1"/>
              <a:t>modules</a:t>
            </a:r>
            <a:r>
              <a:rPr lang="cs-CZ" sz="1400" dirty="0"/>
              <a:t>)</a:t>
            </a:r>
            <a:endParaRPr lang="en-GB" sz="14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4618A9F-7E78-B9A4-3155-30595234F417}"/>
              </a:ext>
            </a:extLst>
          </p:cNvPr>
          <p:cNvSpPr txBox="1"/>
          <p:nvPr/>
        </p:nvSpPr>
        <p:spPr>
          <a:xfrm>
            <a:off x="4522927" y="5652530"/>
            <a:ext cx="2322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/>
              <a:t>Main</a:t>
            </a:r>
            <a:r>
              <a:rPr lang="cs-CZ" sz="1600" dirty="0"/>
              <a:t> unit (</a:t>
            </a:r>
            <a:r>
              <a:rPr lang="cs-CZ" sz="1600" b="1" dirty="0"/>
              <a:t>03089-001</a:t>
            </a:r>
            <a:r>
              <a:rPr lang="cs-CZ" sz="1600" b="0" dirty="0"/>
              <a:t>)</a:t>
            </a:r>
            <a:endParaRPr lang="en-GB" sz="1600" dirty="0"/>
          </a:p>
        </p:txBody>
      </p:sp>
      <p:sp>
        <p:nvSpPr>
          <p:cNvPr id="2" name="Levá složená závorka 1">
            <a:extLst>
              <a:ext uri="{FF2B5EF4-FFF2-40B4-BE49-F238E27FC236}">
                <a16:creationId xmlns:a16="http://schemas.microsoft.com/office/drawing/2014/main" id="{799B6B0E-01FE-E8EF-796E-D9A5D276A533}"/>
              </a:ext>
            </a:extLst>
          </p:cNvPr>
          <p:cNvSpPr/>
          <p:nvPr/>
        </p:nvSpPr>
        <p:spPr>
          <a:xfrm>
            <a:off x="7387030" y="1819899"/>
            <a:ext cx="463398" cy="2974603"/>
          </a:xfrm>
          <a:prstGeom prst="leftBracket">
            <a:avLst>
              <a:gd name="adj" fmla="val 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9D494BA-84D0-2EAC-7247-78FC0CF4384F}"/>
              </a:ext>
            </a:extLst>
          </p:cNvPr>
          <p:cNvSpPr txBox="1"/>
          <p:nvPr/>
        </p:nvSpPr>
        <p:spPr>
          <a:xfrm>
            <a:off x="6955750" y="1348550"/>
            <a:ext cx="13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SURFACE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7B65BA-0035-95C2-9D29-18B3477D0E07}"/>
              </a:ext>
            </a:extLst>
          </p:cNvPr>
          <p:cNvSpPr txBox="1"/>
          <p:nvPr/>
        </p:nvSpPr>
        <p:spPr>
          <a:xfrm>
            <a:off x="7086932" y="4867453"/>
            <a:ext cx="13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FLUSH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5322EB-464B-D3E3-5C7F-3535E61B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896" y="384976"/>
            <a:ext cx="1159211" cy="23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 descr="Obsah obrázku Obdélník&#10;&#10;Popis byl vytvořen automaticky">
            <a:extLst>
              <a:ext uri="{FF2B5EF4-FFF2-40B4-BE49-F238E27FC236}">
                <a16:creationId xmlns:a16="http://schemas.microsoft.com/office/drawing/2014/main" id="{5CD5EBF1-283E-A7B8-150E-53A5038D1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976" y="3609441"/>
            <a:ext cx="1679871" cy="25160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95D90-209C-48BF-5E33-54966639D697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7143366" y="3307200"/>
            <a:ext cx="24366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g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3015F92F-46DD-4082-8743-23ECA5B61D45}"/>
    </a:ext>
  </a:extLst>
</a:theme>
</file>

<file path=ppt/theme/theme2.xml><?xml version="1.0" encoding="utf-8"?>
<a:theme xmlns:a="http://schemas.openxmlformats.org/drawingml/2006/main" name="Small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B7CFE2E7-0587-488C-9F79-2B3E7B6C45C2}"/>
    </a:ext>
  </a:extLst>
</a:theme>
</file>

<file path=ppt/theme/theme3.xml><?xml version="1.0" encoding="utf-8"?>
<a:theme xmlns:a="http://schemas.openxmlformats.org/drawingml/2006/main" name="Listings + Text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D6A9DBD6-F93F-437C-A344-22180A137ADA}"/>
    </a:ext>
  </a:extLst>
</a:theme>
</file>

<file path=ppt/theme/theme4.xml><?xml version="1.0" encoding="utf-8"?>
<a:theme xmlns:a="http://schemas.openxmlformats.org/drawingml/2006/main" name="Software Presentation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588BF374-0188-427D-8CD3-CA8DC7CEB697}"/>
    </a:ext>
  </a:extLst>
</a:theme>
</file>

<file path=ppt/theme/theme5.xml><?xml version="1.0" encoding="utf-8"?>
<a:theme xmlns:a="http://schemas.openxmlformats.org/drawingml/2006/main" name="Blank Slid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7946C0AB-A043-4079-9829-07AD9A6EFDB9}"/>
    </a:ext>
  </a:extLst>
</a:theme>
</file>

<file path=ppt/theme/theme6.xml><?xml version="1.0" encoding="utf-8"?>
<a:theme xmlns:a="http://schemas.openxmlformats.org/drawingml/2006/main" name="Outro Slid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A70756D3-DF4E-42A7-B443-6232FA5F05F7}"/>
    </a:ext>
  </a:extLst>
</a:theme>
</file>

<file path=ppt/theme/theme7.xml><?xml version="1.0" encoding="utf-8"?>
<a:theme xmlns:a="http://schemas.openxmlformats.org/drawingml/2006/main" name="2N White Theme - Websites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47D3B508-EC7B-4B9D-933A-FD7BA716B43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703d3c-b907-432f-b066-88f7af9ca3af}" enabled="0" method="" siteId="{78703d3c-b907-432f-b066-88f7af9ca3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2N_White-Presentation_EN</Template>
  <TotalTime>9304</TotalTime>
  <Words>871</Words>
  <Application>Microsoft Office PowerPoint</Application>
  <PresentationFormat>Širokoúhlá obrazovka</PresentationFormat>
  <Paragraphs>131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11</vt:i4>
      </vt:variant>
    </vt:vector>
  </HeadingPairs>
  <TitlesOfParts>
    <vt:vector size="21" baseType="lpstr">
      <vt:lpstr>Arial</vt:lpstr>
      <vt:lpstr>Calibri</vt:lpstr>
      <vt:lpstr>Segoe UI Semilight</vt:lpstr>
      <vt:lpstr>Big Images + Text</vt:lpstr>
      <vt:lpstr>Small Images + Text</vt:lpstr>
      <vt:lpstr>Listings + Texts</vt:lpstr>
      <vt:lpstr>Software Presentation</vt:lpstr>
      <vt:lpstr>Blank Slides</vt:lpstr>
      <vt:lpstr>Outro Slides</vt:lpstr>
      <vt:lpstr>2N White Theme - Websites</vt:lpstr>
      <vt:lpstr>Prezentace aplikace PowerPoint</vt:lpstr>
      <vt:lpstr>Quick &amp; Reliable One-off Access</vt:lpstr>
      <vt:lpstr>Part of the 2N Access Unit 2.0 family…</vt:lpstr>
      <vt:lpstr>…with some differences!</vt:lpstr>
      <vt:lpstr>Frictionless visitor experience</vt:lpstr>
      <vt:lpstr>The best temporary access</vt:lpstr>
      <vt:lpstr>Complete flexibility</vt:lpstr>
      <vt:lpstr>Prezentace aplikace PowerPoint</vt:lpstr>
      <vt:lpstr>Mounting options &amp; accessories</vt:lpstr>
      <vt:lpstr>Technical parameters</vt:lpstr>
      <vt:lpstr>2N Access Unit QR Quick &amp; Reliable One-off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 Access Unit QR</dc:title>
  <dc:creator>Lukáš Psota - 2N</dc:creator>
  <cp:lastModifiedBy>Lukáš Psota - 2N</cp:lastModifiedBy>
  <cp:revision>2</cp:revision>
  <dcterms:created xsi:type="dcterms:W3CDTF">2024-03-25T08:39:38Z</dcterms:created>
  <dcterms:modified xsi:type="dcterms:W3CDTF">2024-04-15T09:04:14Z</dcterms:modified>
</cp:coreProperties>
</file>