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60" r:id="rId6"/>
    <p:sldId id="553" r:id="rId7"/>
    <p:sldId id="552" r:id="rId8"/>
    <p:sldId id="547" r:id="rId9"/>
    <p:sldId id="299" r:id="rId10"/>
    <p:sldId id="291" r:id="rId11"/>
    <p:sldId id="556" r:id="rId12"/>
    <p:sldId id="280" r:id="rId13"/>
    <p:sldId id="555" r:id="rId14"/>
    <p:sldId id="304" r:id="rId15"/>
    <p:sldId id="298" r:id="rId16"/>
    <p:sldId id="292" r:id="rId17"/>
    <p:sldId id="300" r:id="rId18"/>
    <p:sldId id="549" r:id="rId19"/>
    <p:sldId id="554" r:id="rId20"/>
    <p:sldId id="548" r:id="rId21"/>
    <p:sldId id="297" r:id="rId22"/>
    <p:sldId id="258" r:id="rId23"/>
    <p:sldId id="560" r:id="rId24"/>
    <p:sldId id="561" r:id="rId25"/>
    <p:sldId id="562" r:id="rId26"/>
    <p:sldId id="436" r:id="rId27"/>
    <p:sldId id="25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áš Psota - 2N" initials="LP-2" lastIdx="1" clrIdx="0">
    <p:extLst>
      <p:ext uri="{19B8F6BF-5375-455C-9EA6-DF929625EA0E}">
        <p15:presenceInfo xmlns:p15="http://schemas.microsoft.com/office/powerpoint/2012/main" userId="S::lukasp@axis.com::01a0e882-39e8-4bb7-b3d2-54f4a16819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000000"/>
    <a:srgbClr val="06C6D0"/>
    <a:srgbClr val="404040"/>
    <a:srgbClr val="3E3E3E"/>
    <a:srgbClr val="3D3D3D"/>
    <a:srgbClr val="05375D"/>
    <a:srgbClr val="00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43" autoAdjust="0"/>
    <p:restoredTop sz="90747" autoAdjust="0"/>
  </p:normalViewPr>
  <p:slideViewPr>
    <p:cSldViewPr snapToGrid="0" showGuides="1">
      <p:cViewPr varScale="1">
        <p:scale>
          <a:sx n="114" d="100"/>
          <a:sy n="114" d="100"/>
        </p:scale>
        <p:origin x="120" y="258"/>
      </p:cViewPr>
      <p:guideLst>
        <p:guide orient="horz" pos="61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291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áš Psota - 2N" userId="01a0e882-39e8-4bb7-b3d2-54f4a1681987" providerId="ADAL" clId="{E198ECA9-3139-4DBF-88BD-424AF5524A0D}"/>
    <pc:docChg chg="modSld">
      <pc:chgData name="Lukáš Psota - 2N" userId="01a0e882-39e8-4bb7-b3d2-54f4a1681987" providerId="ADAL" clId="{E198ECA9-3139-4DBF-88BD-424AF5524A0D}" dt="2021-08-20T09:33:37.237" v="24" actId="20577"/>
      <pc:docMkLst>
        <pc:docMk/>
      </pc:docMkLst>
      <pc:sldChg chg="modSp mod">
        <pc:chgData name="Lukáš Psota - 2N" userId="01a0e882-39e8-4bb7-b3d2-54f4a1681987" providerId="ADAL" clId="{E198ECA9-3139-4DBF-88BD-424AF5524A0D}" dt="2021-08-20T09:30:09.773" v="2" actId="6549"/>
        <pc:sldMkLst>
          <pc:docMk/>
          <pc:sldMk cId="2250046987" sldId="299"/>
        </pc:sldMkLst>
        <pc:spChg chg="mod">
          <ac:chgData name="Lukáš Psota - 2N" userId="01a0e882-39e8-4bb7-b3d2-54f4a1681987" providerId="ADAL" clId="{E198ECA9-3139-4DBF-88BD-424AF5524A0D}" dt="2021-08-20T09:30:09.773" v="2" actId="6549"/>
          <ac:spMkLst>
            <pc:docMk/>
            <pc:sldMk cId="2250046987" sldId="299"/>
            <ac:spMk id="5" creationId="{00000000-0000-0000-0000-000000000000}"/>
          </ac:spMkLst>
        </pc:spChg>
      </pc:sldChg>
      <pc:sldChg chg="modSp mod">
        <pc:chgData name="Lukáš Psota - 2N" userId="01a0e882-39e8-4bb7-b3d2-54f4a1681987" providerId="ADAL" clId="{E198ECA9-3139-4DBF-88BD-424AF5524A0D}" dt="2021-08-20T09:33:37.237" v="24" actId="20577"/>
        <pc:sldMkLst>
          <pc:docMk/>
          <pc:sldMk cId="2930536498" sldId="562"/>
        </pc:sldMkLst>
        <pc:spChg chg="mod">
          <ac:chgData name="Lukáš Psota - 2N" userId="01a0e882-39e8-4bb7-b3d2-54f4a1681987" providerId="ADAL" clId="{E198ECA9-3139-4DBF-88BD-424AF5524A0D}" dt="2021-08-20T09:33:37.237" v="24" actId="20577"/>
          <ac:spMkLst>
            <pc:docMk/>
            <pc:sldMk cId="2930536498" sldId="562"/>
            <ac:spMk id="36" creationId="{BC9CB34E-C1F0-4860-8B54-0250C8DB2F9D}"/>
          </ac:spMkLst>
        </pc:spChg>
        <pc:spChg chg="mod">
          <ac:chgData name="Lukáš Psota - 2N" userId="01a0e882-39e8-4bb7-b3d2-54f4a1681987" providerId="ADAL" clId="{E198ECA9-3139-4DBF-88BD-424AF5524A0D}" dt="2021-08-20T09:33:19.687" v="20" actId="20577"/>
          <ac:spMkLst>
            <pc:docMk/>
            <pc:sldMk cId="2930536498" sldId="562"/>
            <ac:spMk id="39" creationId="{F27A0390-041D-49EF-958B-1FAFD0022ACE}"/>
          </ac:spMkLst>
        </pc:spChg>
        <pc:spChg chg="mod">
          <ac:chgData name="Lukáš Psota - 2N" userId="01a0e882-39e8-4bb7-b3d2-54f4a1681987" providerId="ADAL" clId="{E198ECA9-3139-4DBF-88BD-424AF5524A0D}" dt="2021-08-20T09:33:07.232" v="14" actId="6549"/>
          <ac:spMkLst>
            <pc:docMk/>
            <pc:sldMk cId="2930536498" sldId="562"/>
            <ac:spMk id="44" creationId="{58AD9A3C-5E95-4270-891B-68AF3B30D4EA}"/>
          </ac:spMkLst>
        </pc:spChg>
        <pc:spChg chg="mod">
          <ac:chgData name="Lukáš Psota - 2N" userId="01a0e882-39e8-4bb7-b3d2-54f4a1681987" providerId="ADAL" clId="{E198ECA9-3139-4DBF-88BD-424AF5524A0D}" dt="2021-08-20T09:33:04.823" v="13" actId="20577"/>
          <ac:spMkLst>
            <pc:docMk/>
            <pc:sldMk cId="2930536498" sldId="562"/>
            <ac:spMk id="45" creationId="{1FF5DC21-F0AD-4519-A6F8-B504B611BB2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11A0583-E03D-47D7-B3D0-C5DEFBCD98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22BD8D6-A0BA-48D3-8006-6384CC1EA2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FC514-3669-4964-9F06-940A6F83317B}" type="datetimeFigureOut">
              <a:rPr lang="cs-CZ" smtClean="0"/>
              <a:t>26.10.2022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C220AAF-5EFD-4E35-8D04-B4FC88FBED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63587E6-AAD2-421A-8E7D-7CE939F7B4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D1689-6874-444A-BA38-38A4C45A73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6223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C32DB-C39F-490C-9FCA-C4260FEF780E}" type="datetimeFigureOut">
              <a:rPr lang="cs-CZ" smtClean="0"/>
              <a:t>26.10.2022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27395-DD76-440B-8115-85501144C6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720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27395-DD76-440B-8115-85501144C66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018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Residential</a:t>
            </a:r>
            <a:r>
              <a:rPr lang="cs-CZ" dirty="0"/>
              <a:t> </a:t>
            </a:r>
            <a:r>
              <a:rPr lang="cs-CZ" dirty="0" err="1"/>
              <a:t>buildings</a:t>
            </a:r>
            <a:r>
              <a:rPr lang="cs-CZ" dirty="0"/>
              <a:t> – MDU</a:t>
            </a:r>
          </a:p>
          <a:p>
            <a:r>
              <a:rPr lang="cs-CZ" dirty="0"/>
              <a:t>Office – </a:t>
            </a:r>
            <a:r>
              <a:rPr lang="cs-CZ" dirty="0" err="1"/>
              <a:t>focus</a:t>
            </a:r>
            <a:r>
              <a:rPr lang="cs-CZ" dirty="0"/>
              <a:t> on SME / SMB market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27395-DD76-440B-8115-85501144C663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559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Now</a:t>
            </a:r>
            <a:r>
              <a:rPr lang="cs-CZ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let </a:t>
            </a:r>
            <a:r>
              <a:rPr lang="cs-CZ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</a:t>
            </a:r>
            <a:r>
              <a:rPr lang="cs-CZ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highlight</a:t>
            </a:r>
            <a:r>
              <a:rPr lang="cs-CZ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cs-CZ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</a:t>
            </a:r>
            <a:r>
              <a:rPr lang="cs-CZ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differences</a:t>
            </a:r>
            <a:r>
              <a:rPr lang="cs-CZ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between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our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current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Access Unit 2.0 and 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newly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launched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Access Unit 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visible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glance 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difference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design.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Despite all this, the units remain affordable. 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27395-DD76-440B-8115-85501144C663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624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I’d like to quickly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summarise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 the key points that I have shared with you today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: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~ I showed you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how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easy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and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quick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is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to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quote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and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install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this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reader</a:t>
            </a:r>
            <a:endParaRPr lang="cs-CZ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~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I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also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mentioned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our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reliable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mobile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access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control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that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is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so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requested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today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because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of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its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convenience</a:t>
            </a:r>
            <a:endParaRPr lang="cs-CZ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~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and I point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out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the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key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benefits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of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our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own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2N OS</a:t>
            </a:r>
          </a:p>
          <a:p>
            <a:endParaRPr lang="cs-CZ" sz="1200" dirty="0">
              <a:solidFill>
                <a:schemeClr val="bg2">
                  <a:lumMod val="1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bg2">
                    <a:lumMod val="10000"/>
                  </a:schemeClr>
                </a:solidFill>
              </a:rPr>
              <a:t>All </a:t>
            </a:r>
            <a:r>
              <a:rPr lang="cs-CZ" sz="1200" dirty="0" err="1">
                <a:solidFill>
                  <a:schemeClr val="bg2">
                    <a:lumMod val="10000"/>
                  </a:schemeClr>
                </a:solidFill>
              </a:rPr>
              <a:t>of</a:t>
            </a:r>
            <a:r>
              <a:rPr lang="cs-CZ" sz="1200" dirty="0">
                <a:solidFill>
                  <a:schemeClr val="bg2">
                    <a:lumMod val="10000"/>
                  </a:schemeClr>
                </a:solidFill>
              </a:rPr>
              <a:t> these </a:t>
            </a:r>
            <a:r>
              <a:rPr lang="cs-CZ" sz="1200" dirty="0" err="1">
                <a:solidFill>
                  <a:schemeClr val="bg2">
                    <a:lumMod val="10000"/>
                  </a:schemeClr>
                </a:solidFill>
              </a:rPr>
              <a:t>together</a:t>
            </a:r>
            <a:r>
              <a:rPr lang="cs-CZ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bg2">
                    <a:lumMod val="10000"/>
                  </a:schemeClr>
                </a:solidFill>
              </a:rPr>
              <a:t>will</a:t>
            </a:r>
            <a:r>
              <a:rPr lang="cs-CZ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bg2">
                    <a:lumMod val="10000"/>
                  </a:schemeClr>
                </a:solidFill>
              </a:rPr>
              <a:t>differentiate</a:t>
            </a:r>
            <a:r>
              <a:rPr lang="cs-CZ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bg2">
                    <a:lumMod val="10000"/>
                  </a:schemeClr>
                </a:solidFill>
              </a:rPr>
              <a:t>you</a:t>
            </a:r>
            <a:r>
              <a:rPr lang="cs-CZ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bg2">
                    <a:lumMod val="10000"/>
                  </a:schemeClr>
                </a:solidFill>
              </a:rPr>
              <a:t>against</a:t>
            </a:r>
            <a:r>
              <a:rPr lang="cs-CZ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bg2">
                    <a:lumMod val="10000"/>
                  </a:schemeClr>
                </a:solidFill>
              </a:rPr>
              <a:t>the</a:t>
            </a:r>
            <a:r>
              <a:rPr lang="cs-CZ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bg2">
                    <a:lumMod val="10000"/>
                  </a:schemeClr>
                </a:solidFill>
              </a:rPr>
              <a:t>competitors</a:t>
            </a:r>
            <a:r>
              <a:rPr lang="cs-CZ" sz="120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cs-CZ" sz="1200" dirty="0" err="1">
                <a:solidFill>
                  <a:schemeClr val="bg2">
                    <a:lumMod val="10000"/>
                  </a:schemeClr>
                </a:solidFill>
              </a:rPr>
              <a:t>save</a:t>
            </a:r>
            <a:r>
              <a:rPr lang="cs-CZ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bg2">
                    <a:lumMod val="10000"/>
                  </a:schemeClr>
                </a:solidFill>
              </a:rPr>
              <a:t>your</a:t>
            </a:r>
            <a:r>
              <a:rPr lang="cs-CZ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bg2">
                    <a:lumMod val="10000"/>
                  </a:schemeClr>
                </a:solidFill>
              </a:rPr>
              <a:t>time</a:t>
            </a:r>
            <a:r>
              <a:rPr lang="cs-CZ" sz="1200" dirty="0">
                <a:solidFill>
                  <a:schemeClr val="bg2">
                    <a:lumMod val="10000"/>
                  </a:schemeClr>
                </a:solidFill>
              </a:rPr>
              <a:t> and </a:t>
            </a:r>
            <a:r>
              <a:rPr lang="cs-CZ" sz="1200" dirty="0" err="1">
                <a:solidFill>
                  <a:schemeClr val="bg2">
                    <a:lumMod val="10000"/>
                  </a:schemeClr>
                </a:solidFill>
              </a:rPr>
              <a:t>generate</a:t>
            </a:r>
            <a:r>
              <a:rPr lang="cs-CZ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bg2">
                    <a:lumMod val="10000"/>
                  </a:schemeClr>
                </a:solidFill>
              </a:rPr>
              <a:t>n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ew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opportunities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for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you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which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means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more business and more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</a:rPr>
              <a:t>money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bg2">
                  <a:lumMod val="10000"/>
                </a:schemeClr>
              </a:solidFill>
            </a:endParaRPr>
          </a:p>
          <a:p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27395-DD76-440B-8115-85501144C663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799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2437" lvl="1">
              <a:lnSpc>
                <a:spcPct val="120000"/>
              </a:lnSpc>
              <a:spcAft>
                <a:spcPts val="600"/>
              </a:spcAft>
              <a:buClr>
                <a:srgbClr val="005596"/>
              </a:buClr>
              <a:defRPr/>
            </a:pPr>
            <a:r>
              <a:rPr lang="cs-CZ" sz="1200" dirty="0">
                <a:solidFill>
                  <a:schemeClr val="tx2"/>
                </a:solidFill>
              </a:rPr>
              <a:t>Access Unit 2.0 … </a:t>
            </a:r>
            <a:r>
              <a:rPr lang="en-US" sz="1200" dirty="0">
                <a:solidFill>
                  <a:schemeClr val="tx2"/>
                </a:solidFill>
              </a:rPr>
              <a:t>IP54/IK08</a:t>
            </a:r>
            <a:r>
              <a:rPr lang="cs-CZ" sz="1200" dirty="0">
                <a:solidFill>
                  <a:schemeClr val="tx2"/>
                </a:solidFill>
              </a:rPr>
              <a:t>, </a:t>
            </a:r>
            <a:r>
              <a:rPr lang="cs-CZ" sz="1200" dirty="0" err="1">
                <a:solidFill>
                  <a:schemeClr val="tx2"/>
                </a:solidFill>
              </a:rPr>
              <a:t>recessed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installation</a:t>
            </a:r>
            <a:endParaRPr lang="cs-CZ" sz="1200" dirty="0">
              <a:solidFill>
                <a:schemeClr val="tx2"/>
              </a:solidFill>
            </a:endParaRPr>
          </a:p>
          <a:p>
            <a:pPr marL="452437" lvl="1">
              <a:lnSpc>
                <a:spcPct val="120000"/>
              </a:lnSpc>
              <a:spcAft>
                <a:spcPts val="600"/>
              </a:spcAft>
              <a:buClr>
                <a:srgbClr val="005596"/>
              </a:buClr>
              <a:defRPr/>
            </a:pPr>
            <a:r>
              <a:rPr lang="cs-CZ" sz="1200" dirty="0">
                <a:solidFill>
                  <a:schemeClr val="tx2"/>
                </a:solidFill>
              </a:rPr>
              <a:t>Access Unit M … </a:t>
            </a:r>
            <a:r>
              <a:rPr lang="en-US" sz="1200" dirty="0">
                <a:solidFill>
                  <a:schemeClr val="tx2"/>
                </a:solidFill>
              </a:rPr>
              <a:t>IP55/IK07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27395-DD76-440B-8115-85501144C663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9379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/>
              <a:t>And </a:t>
            </a:r>
            <a:r>
              <a:rPr lang="cs-CZ" sz="1200" b="1" dirty="0" err="1"/>
              <a:t>edge</a:t>
            </a:r>
            <a:r>
              <a:rPr lang="cs-CZ" sz="1200" b="1" dirty="0"/>
              <a:t> </a:t>
            </a:r>
            <a:r>
              <a:rPr lang="cs-CZ" sz="1200" b="1" dirty="0" err="1"/>
              <a:t>device</a:t>
            </a:r>
            <a:r>
              <a:rPr lang="cs-CZ" sz="1200" b="1" dirty="0"/>
              <a:t> has </a:t>
            </a:r>
            <a:r>
              <a:rPr lang="cs-CZ" sz="1200" b="1" dirty="0" err="1"/>
              <a:t>one</a:t>
            </a:r>
            <a:r>
              <a:rPr lang="cs-CZ" sz="1200" b="1" dirty="0"/>
              <a:t> more benefit </a:t>
            </a:r>
            <a:r>
              <a:rPr lang="cs-CZ" sz="1200" dirty="0" err="1"/>
              <a:t>for</a:t>
            </a:r>
            <a:r>
              <a:rPr lang="cs-CZ" sz="1200" dirty="0"/>
              <a:t> </a:t>
            </a:r>
            <a:r>
              <a:rPr lang="cs-CZ" sz="1200" dirty="0" err="1"/>
              <a:t>you</a:t>
            </a:r>
            <a:r>
              <a:rPr lang="cs-CZ" sz="1200" dirty="0"/>
              <a:t> and </a:t>
            </a:r>
            <a:r>
              <a:rPr lang="cs-CZ" sz="1200" dirty="0" err="1"/>
              <a:t>it</a:t>
            </a:r>
            <a:r>
              <a:rPr lang="cs-CZ" sz="1200" dirty="0"/>
              <a:t> </a:t>
            </a:r>
            <a:r>
              <a:rPr lang="cs-CZ" sz="1200" dirty="0" err="1"/>
              <a:t>is</a:t>
            </a:r>
            <a:r>
              <a:rPr lang="cs-CZ" sz="1200" dirty="0"/>
              <a:t> </a:t>
            </a:r>
            <a:r>
              <a:rPr lang="cs-CZ" sz="1200" dirty="0" err="1"/>
              <a:t>really</a:t>
            </a:r>
            <a:r>
              <a:rPr lang="cs-CZ" sz="1200" dirty="0"/>
              <a:t> </a:t>
            </a:r>
            <a:r>
              <a:rPr lang="cs-CZ" sz="1200" dirty="0" err="1"/>
              <a:t>simple</a:t>
            </a:r>
            <a:r>
              <a:rPr lang="cs-CZ" sz="1200" dirty="0"/>
              <a:t> </a:t>
            </a:r>
            <a:r>
              <a:rPr lang="cs-CZ" sz="1200" dirty="0" err="1"/>
              <a:t>quotation</a:t>
            </a:r>
            <a:r>
              <a:rPr lang="cs-CZ" sz="1200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 err="1"/>
              <a:t>Imagine</a:t>
            </a:r>
            <a:r>
              <a:rPr lang="cs-CZ" sz="1200" dirty="0"/>
              <a:t>, </a:t>
            </a:r>
            <a:r>
              <a:rPr lang="cs-CZ" sz="1200" dirty="0" err="1"/>
              <a:t>that</a:t>
            </a:r>
            <a:r>
              <a:rPr lang="cs-CZ" sz="1200" dirty="0"/>
              <a:t> </a:t>
            </a:r>
            <a:r>
              <a:rPr lang="cs-CZ" sz="1200" dirty="0" err="1"/>
              <a:t>you</a:t>
            </a:r>
            <a:r>
              <a:rPr lang="cs-CZ" sz="1200" dirty="0"/>
              <a:t> </a:t>
            </a:r>
            <a:r>
              <a:rPr lang="cs-CZ" sz="1200" dirty="0" err="1"/>
              <a:t>have</a:t>
            </a:r>
            <a:r>
              <a:rPr lang="cs-CZ" sz="1200" dirty="0"/>
              <a:t> a </a:t>
            </a:r>
            <a:r>
              <a:rPr lang="cs-CZ" sz="1200" dirty="0" err="1"/>
              <a:t>project</a:t>
            </a:r>
            <a:r>
              <a:rPr lang="cs-CZ" sz="1200" dirty="0"/>
              <a:t> </a:t>
            </a:r>
            <a:r>
              <a:rPr lang="cs-CZ" sz="1200" dirty="0" err="1"/>
              <a:t>where</a:t>
            </a:r>
            <a:r>
              <a:rPr lang="cs-CZ" sz="1200" dirty="0"/>
              <a:t> </a:t>
            </a:r>
            <a:r>
              <a:rPr lang="cs-CZ" sz="1200" dirty="0" err="1"/>
              <a:t>you</a:t>
            </a:r>
            <a:r>
              <a:rPr lang="cs-CZ" sz="1200" dirty="0"/>
              <a:t> </a:t>
            </a:r>
            <a:r>
              <a:rPr lang="cs-CZ" sz="1200" dirty="0" err="1"/>
              <a:t>need</a:t>
            </a:r>
            <a:r>
              <a:rPr lang="cs-CZ" sz="1200" dirty="0"/>
              <a:t> to </a:t>
            </a:r>
            <a:r>
              <a:rPr lang="cs-CZ" sz="1200" dirty="0" err="1"/>
              <a:t>control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access</a:t>
            </a:r>
            <a:r>
              <a:rPr lang="cs-CZ" sz="1200" dirty="0"/>
              <a:t> to 40 </a:t>
            </a:r>
            <a:r>
              <a:rPr lang="cs-CZ" sz="1200" dirty="0" err="1"/>
              <a:t>doors</a:t>
            </a:r>
            <a:r>
              <a:rPr lang="cs-CZ" sz="1200" dirty="0"/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What do you start thinking about right away?</a:t>
            </a:r>
            <a:r>
              <a:rPr lang="cs-CZ" sz="1200" dirty="0"/>
              <a:t> </a:t>
            </a:r>
            <a:r>
              <a:rPr lang="cs-CZ" sz="1200" dirty="0" err="1"/>
              <a:t>W</a:t>
            </a:r>
            <a:r>
              <a:rPr lang="cs-CZ" sz="1200" dirty="0" err="1">
                <a:solidFill>
                  <a:schemeClr val="tx2"/>
                </a:solidFill>
              </a:rPr>
              <a:t>hat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controller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willl</a:t>
            </a:r>
            <a:r>
              <a:rPr lang="cs-CZ" sz="1200" dirty="0">
                <a:solidFill>
                  <a:schemeClr val="tx2"/>
                </a:solidFill>
              </a:rPr>
              <a:t> I </a:t>
            </a:r>
            <a:r>
              <a:rPr lang="cs-CZ" sz="1200" dirty="0" err="1">
                <a:solidFill>
                  <a:schemeClr val="tx2"/>
                </a:solidFill>
              </a:rPr>
              <a:t>choose</a:t>
            </a:r>
            <a:r>
              <a:rPr lang="cs-CZ" sz="1200" dirty="0">
                <a:solidFill>
                  <a:schemeClr val="tx2"/>
                </a:solidFill>
              </a:rPr>
              <a:t>, </a:t>
            </a:r>
            <a:r>
              <a:rPr lang="cs-CZ" sz="1200" dirty="0" err="1">
                <a:solidFill>
                  <a:schemeClr val="tx2"/>
                </a:solidFill>
              </a:rPr>
              <a:t>how</a:t>
            </a:r>
            <a:r>
              <a:rPr lang="cs-CZ" sz="1200" dirty="0">
                <a:solidFill>
                  <a:schemeClr val="tx2"/>
                </a:solidFill>
              </a:rPr>
              <a:t> many </a:t>
            </a:r>
            <a:r>
              <a:rPr lang="cs-CZ" sz="1200" dirty="0" err="1">
                <a:solidFill>
                  <a:schemeClr val="tx2"/>
                </a:solidFill>
              </a:rPr>
              <a:t>extension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boards</a:t>
            </a:r>
            <a:r>
              <a:rPr lang="cs-CZ" sz="1200" dirty="0">
                <a:solidFill>
                  <a:schemeClr val="tx2"/>
                </a:solidFill>
              </a:rPr>
              <a:t>, </a:t>
            </a:r>
            <a:r>
              <a:rPr lang="cs-CZ" sz="1200" dirty="0" err="1">
                <a:solidFill>
                  <a:schemeClr val="tx2"/>
                </a:solidFill>
              </a:rPr>
              <a:t>what</a:t>
            </a:r>
            <a:r>
              <a:rPr lang="cs-CZ" sz="1200" dirty="0">
                <a:solidFill>
                  <a:schemeClr val="tx2"/>
                </a:solidFill>
              </a:rPr>
              <a:t> type </a:t>
            </a:r>
            <a:r>
              <a:rPr lang="cs-CZ" sz="1200" dirty="0" err="1">
                <a:solidFill>
                  <a:schemeClr val="tx2"/>
                </a:solidFill>
              </a:rPr>
              <a:t>of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cabling</a:t>
            </a:r>
            <a:r>
              <a:rPr lang="cs-CZ" sz="1200" dirty="0">
                <a:solidFill>
                  <a:schemeClr val="tx2"/>
                </a:solidFill>
              </a:rPr>
              <a:t>, </a:t>
            </a:r>
            <a:r>
              <a:rPr lang="cs-CZ" sz="1200" dirty="0" err="1">
                <a:solidFill>
                  <a:schemeClr val="tx2"/>
                </a:solidFill>
              </a:rPr>
              <a:t>etc</a:t>
            </a:r>
            <a:r>
              <a:rPr lang="cs-CZ" sz="1200" dirty="0">
                <a:solidFill>
                  <a:schemeClr val="tx2"/>
                </a:solidFill>
              </a:rPr>
              <a:t>, </a:t>
            </a:r>
            <a:r>
              <a:rPr lang="cs-CZ" sz="1200" dirty="0" err="1">
                <a:solidFill>
                  <a:schemeClr val="tx2"/>
                </a:solidFill>
              </a:rPr>
              <a:t>right</a:t>
            </a:r>
            <a:r>
              <a:rPr lang="cs-CZ" sz="1200" dirty="0">
                <a:solidFill>
                  <a:schemeClr val="tx2"/>
                </a:solidFill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2"/>
                </a:solidFill>
              </a:rPr>
              <a:t>Stop </a:t>
            </a:r>
            <a:r>
              <a:rPr lang="cs-CZ" sz="1200" b="1" dirty="0" err="1"/>
              <a:t>thinking</a:t>
            </a:r>
            <a:r>
              <a:rPr lang="cs-CZ" sz="1200" b="1" dirty="0"/>
              <a:t> in </a:t>
            </a:r>
            <a:r>
              <a:rPr lang="cs-CZ" sz="1200" b="1" dirty="0" err="1"/>
              <a:t>this</a:t>
            </a:r>
            <a:r>
              <a:rPr lang="cs-CZ" sz="1200" b="1" dirty="0"/>
              <a:t> </a:t>
            </a:r>
            <a:r>
              <a:rPr lang="cs-CZ" sz="1200" b="1" dirty="0" err="1"/>
              <a:t>way</a:t>
            </a:r>
            <a:r>
              <a:rPr lang="cs-CZ" sz="1200" dirty="0"/>
              <a:t>! </a:t>
            </a:r>
            <a:r>
              <a:rPr lang="cs-CZ" sz="1200" dirty="0">
                <a:sym typeface="Wingdings" panose="05000000000000000000" pitchFamily="2" charset="2"/>
              </a:rPr>
              <a:t> </a:t>
            </a:r>
            <a:endParaRPr lang="cs-CZ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/>
              <a:t>It </a:t>
            </a:r>
            <a:r>
              <a:rPr lang="cs-CZ" sz="1200" b="1" dirty="0" err="1"/>
              <a:t>is</a:t>
            </a:r>
            <a:r>
              <a:rPr lang="cs-CZ" sz="1200" b="1" dirty="0"/>
              <a:t> so </a:t>
            </a:r>
            <a:r>
              <a:rPr lang="cs-CZ" sz="1200" b="1" dirty="0" err="1"/>
              <a:t>easy</a:t>
            </a:r>
            <a:r>
              <a:rPr lang="cs-CZ" sz="1200" dirty="0"/>
              <a:t>…do I </a:t>
            </a:r>
            <a:r>
              <a:rPr lang="cs-CZ" sz="1200" dirty="0" err="1"/>
              <a:t>need</a:t>
            </a:r>
            <a:r>
              <a:rPr lang="cs-CZ" sz="1200" dirty="0"/>
              <a:t> to </a:t>
            </a:r>
            <a:r>
              <a:rPr lang="cs-CZ" sz="1200" dirty="0" err="1"/>
              <a:t>control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access</a:t>
            </a:r>
            <a:r>
              <a:rPr lang="cs-CZ" sz="1200" dirty="0"/>
              <a:t> to 40 </a:t>
            </a:r>
            <a:r>
              <a:rPr lang="cs-CZ" sz="1200" dirty="0" err="1"/>
              <a:t>doors</a:t>
            </a:r>
            <a:r>
              <a:rPr lang="cs-CZ" sz="1200" dirty="0"/>
              <a:t>?  I </a:t>
            </a:r>
            <a:r>
              <a:rPr lang="cs-CZ" sz="1200" dirty="0" err="1"/>
              <a:t>can</a:t>
            </a:r>
            <a:r>
              <a:rPr lang="cs-CZ" sz="1200" dirty="0"/>
              <a:t> s</a:t>
            </a:r>
            <a:r>
              <a:rPr lang="en-US" sz="1200" dirty="0">
                <a:solidFill>
                  <a:schemeClr val="tx2"/>
                </a:solidFill>
              </a:rPr>
              <a:t>imply offer </a:t>
            </a:r>
            <a:r>
              <a:rPr lang="cs-CZ" sz="1200" dirty="0">
                <a:solidFill>
                  <a:schemeClr val="tx2"/>
                </a:solidFill>
              </a:rPr>
              <a:t>40</a:t>
            </a:r>
            <a:r>
              <a:rPr lang="en-US" sz="1200" dirty="0">
                <a:solidFill>
                  <a:schemeClr val="tx2"/>
                </a:solidFill>
              </a:rPr>
              <a:t>pcs of 2N Access Unit M and connect them to </a:t>
            </a:r>
            <a:r>
              <a:rPr lang="cs-CZ" sz="1200" dirty="0" err="1">
                <a:solidFill>
                  <a:schemeClr val="tx2"/>
                </a:solidFill>
              </a:rPr>
              <a:t>the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en-US" sz="1200" dirty="0">
                <a:solidFill>
                  <a:schemeClr val="tx2"/>
                </a:solidFill>
              </a:rPr>
              <a:t>existing shared network infrastructure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only</a:t>
            </a:r>
            <a:r>
              <a:rPr lang="cs-CZ" sz="1200" dirty="0"/>
              <a:t> </a:t>
            </a:r>
            <a:r>
              <a:rPr lang="cs-CZ" sz="1200" dirty="0" err="1"/>
              <a:t>thing</a:t>
            </a:r>
            <a:r>
              <a:rPr lang="cs-CZ" sz="1200" dirty="0"/>
              <a:t> </a:t>
            </a:r>
            <a:r>
              <a:rPr lang="cs-CZ" sz="1200" dirty="0" err="1"/>
              <a:t>you</a:t>
            </a:r>
            <a:r>
              <a:rPr lang="cs-CZ" sz="1200" dirty="0"/>
              <a:t> </a:t>
            </a:r>
            <a:r>
              <a:rPr lang="cs-CZ" sz="1200" dirty="0" err="1"/>
              <a:t>need</a:t>
            </a:r>
            <a:r>
              <a:rPr lang="cs-CZ" sz="1200" dirty="0"/>
              <a:t> to </a:t>
            </a:r>
            <a:r>
              <a:rPr lang="cs-CZ" sz="1200" dirty="0" err="1"/>
              <a:t>choose</a:t>
            </a:r>
            <a:r>
              <a:rPr lang="cs-CZ" sz="1200" dirty="0"/>
              <a:t> </a:t>
            </a:r>
            <a:r>
              <a:rPr lang="cs-CZ" sz="1200" dirty="0" err="1"/>
              <a:t>is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right</a:t>
            </a:r>
            <a:r>
              <a:rPr lang="cs-CZ" sz="1200" dirty="0"/>
              <a:t> </a:t>
            </a:r>
            <a:r>
              <a:rPr lang="cs-CZ" sz="1200" dirty="0" err="1"/>
              <a:t>access</a:t>
            </a:r>
            <a:r>
              <a:rPr lang="cs-CZ" sz="1200" dirty="0"/>
              <a:t> technology </a:t>
            </a:r>
            <a:r>
              <a:rPr lang="cs-CZ" sz="1200" dirty="0" err="1"/>
              <a:t>which</a:t>
            </a:r>
            <a:r>
              <a:rPr lang="cs-CZ" sz="1200" dirty="0"/>
              <a:t> </a:t>
            </a:r>
            <a:r>
              <a:rPr lang="cs-CZ" sz="1200" dirty="0" err="1"/>
              <a:t>works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best</a:t>
            </a:r>
            <a:r>
              <a:rPr lang="cs-CZ" sz="1200" dirty="0"/>
              <a:t> </a:t>
            </a:r>
            <a:r>
              <a:rPr lang="cs-CZ" sz="1200" dirty="0" err="1"/>
              <a:t>for</a:t>
            </a:r>
            <a:r>
              <a:rPr lang="cs-CZ" sz="1200" dirty="0"/>
              <a:t> </a:t>
            </a:r>
            <a:r>
              <a:rPr lang="cs-CZ" sz="1200" dirty="0" err="1"/>
              <a:t>your</a:t>
            </a:r>
            <a:r>
              <a:rPr lang="cs-CZ" sz="1200" dirty="0"/>
              <a:t> </a:t>
            </a:r>
            <a:r>
              <a:rPr lang="cs-CZ" sz="1200" dirty="0" err="1"/>
              <a:t>customer</a:t>
            </a:r>
            <a:r>
              <a:rPr lang="cs-CZ" sz="1200" dirty="0"/>
              <a:t>…</a:t>
            </a:r>
            <a:endParaRPr lang="en-GB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27395-DD76-440B-8115-85501144C66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165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cs-CZ" dirty="0">
                <a:solidFill>
                  <a:schemeClr val="tx2"/>
                </a:solidFill>
              </a:rPr>
              <a:t>Multi-technology readers allowing </a:t>
            </a:r>
            <a:r>
              <a:rPr lang="en-US" altLang="cs-CZ" b="1" dirty="0">
                <a:solidFill>
                  <a:schemeClr val="tx2"/>
                </a:solidFill>
              </a:rPr>
              <a:t>multi-factor authentication </a:t>
            </a:r>
            <a:r>
              <a:rPr lang="en-US" altLang="cs-CZ" dirty="0">
                <a:solidFill>
                  <a:schemeClr val="tx2"/>
                </a:solidFill>
              </a:rPr>
              <a:t>for even higher security level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27395-DD76-440B-8115-85501144C663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1202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The</a:t>
            </a:r>
            <a:r>
              <a:rPr lang="cs-CZ" b="1" dirty="0"/>
              <a:t>n </a:t>
            </a:r>
            <a:r>
              <a:rPr lang="cs-CZ" b="1" dirty="0" err="1"/>
              <a:t>the</a:t>
            </a:r>
            <a:r>
              <a:rPr lang="en-US" b="1" dirty="0"/>
              <a:t> cherry on the top that differentiates </a:t>
            </a:r>
            <a:r>
              <a:rPr lang="en-US" dirty="0"/>
              <a:t>us from the competitors is our own 2N OS.</a:t>
            </a:r>
            <a:r>
              <a:rPr lang="cs-CZ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2"/>
                </a:solidFill>
              </a:rPr>
              <a:t>Smart </a:t>
            </a:r>
            <a:r>
              <a:rPr lang="cs-CZ" sz="1200" b="1" dirty="0" err="1">
                <a:solidFill>
                  <a:schemeClr val="tx2"/>
                </a:solidFill>
              </a:rPr>
              <a:t>means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that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our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readers</a:t>
            </a:r>
            <a:r>
              <a:rPr lang="cs-CZ" sz="1200" dirty="0">
                <a:solidFill>
                  <a:schemeClr val="tx2"/>
                </a:solidFill>
              </a:rPr>
              <a:t> are </a:t>
            </a:r>
            <a:r>
              <a:rPr lang="cs-CZ" sz="1200" dirty="0" err="1">
                <a:solidFill>
                  <a:schemeClr val="tx2"/>
                </a:solidFill>
              </a:rPr>
              <a:t>based</a:t>
            </a:r>
            <a:r>
              <a:rPr lang="cs-CZ" sz="1200" dirty="0">
                <a:solidFill>
                  <a:schemeClr val="tx2"/>
                </a:solidFill>
              </a:rPr>
              <a:t> on open </a:t>
            </a:r>
            <a:r>
              <a:rPr lang="cs-CZ" sz="1200" dirty="0" err="1">
                <a:solidFill>
                  <a:schemeClr val="tx2"/>
                </a:solidFill>
              </a:rPr>
              <a:t>protocols</a:t>
            </a:r>
            <a:r>
              <a:rPr lang="cs-CZ" sz="1200" dirty="0">
                <a:solidFill>
                  <a:schemeClr val="tx2"/>
                </a:solidFill>
              </a:rPr>
              <a:t> and </a:t>
            </a:r>
            <a:r>
              <a:rPr lang="cs-CZ" sz="1200" dirty="0" err="1">
                <a:solidFill>
                  <a:schemeClr val="tx2"/>
                </a:solidFill>
              </a:rPr>
              <a:t>you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can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easily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integrate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with</a:t>
            </a:r>
            <a:r>
              <a:rPr lang="cs-CZ" sz="1200" dirty="0">
                <a:solidFill>
                  <a:schemeClr val="tx2"/>
                </a:solidFill>
              </a:rPr>
              <a:t> any 3rd party </a:t>
            </a:r>
            <a:r>
              <a:rPr lang="cs-CZ" sz="1200" dirty="0" err="1">
                <a:solidFill>
                  <a:schemeClr val="tx2"/>
                </a:solidFill>
              </a:rPr>
              <a:t>solution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like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Genetec</a:t>
            </a:r>
            <a:r>
              <a:rPr lang="cs-CZ" sz="1200" dirty="0">
                <a:solidFill>
                  <a:schemeClr val="tx2"/>
                </a:solidFill>
              </a:rPr>
              <a:t>, </a:t>
            </a:r>
            <a:r>
              <a:rPr lang="cs-CZ" sz="1200" dirty="0" err="1">
                <a:solidFill>
                  <a:schemeClr val="tx2"/>
                </a:solidFill>
              </a:rPr>
              <a:t>Milestone</a:t>
            </a:r>
            <a:r>
              <a:rPr lang="cs-CZ" sz="1200" dirty="0">
                <a:solidFill>
                  <a:schemeClr val="tx2"/>
                </a:solidFill>
              </a:rPr>
              <a:t>, </a:t>
            </a:r>
            <a:r>
              <a:rPr lang="cs-CZ" sz="1200" dirty="0" err="1">
                <a:solidFill>
                  <a:schemeClr val="tx2"/>
                </a:solidFill>
              </a:rPr>
              <a:t>etc</a:t>
            </a:r>
            <a:r>
              <a:rPr lang="cs-CZ" sz="1200" dirty="0">
                <a:solidFill>
                  <a:schemeClr val="tx2"/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 err="1">
                <a:solidFill>
                  <a:schemeClr val="tx2"/>
                </a:solidFill>
              </a:rPr>
              <a:t>Another</a:t>
            </a:r>
            <a:r>
              <a:rPr lang="cs-CZ" sz="1200" b="1" dirty="0">
                <a:solidFill>
                  <a:schemeClr val="tx2"/>
                </a:solidFill>
              </a:rPr>
              <a:t> </a:t>
            </a:r>
            <a:r>
              <a:rPr lang="cs-CZ" sz="1200" b="1" dirty="0" err="1">
                <a:solidFill>
                  <a:schemeClr val="tx2"/>
                </a:solidFill>
              </a:rPr>
              <a:t>added</a:t>
            </a:r>
            <a:r>
              <a:rPr lang="cs-CZ" sz="1200" b="1" dirty="0">
                <a:solidFill>
                  <a:schemeClr val="tx2"/>
                </a:solidFill>
              </a:rPr>
              <a:t> </a:t>
            </a:r>
            <a:r>
              <a:rPr lang="cs-CZ" sz="1200" b="1" dirty="0" err="1">
                <a:solidFill>
                  <a:schemeClr val="tx2"/>
                </a:solidFill>
              </a:rPr>
              <a:t>value</a:t>
            </a:r>
            <a:r>
              <a:rPr lang="cs-CZ" sz="1200" b="1" dirty="0">
                <a:solidFill>
                  <a:schemeClr val="tx2"/>
                </a:solidFill>
              </a:rPr>
              <a:t> </a:t>
            </a:r>
            <a:r>
              <a:rPr lang="cs-CZ" sz="1200" b="1" dirty="0" err="1">
                <a:solidFill>
                  <a:schemeClr val="tx2"/>
                </a:solidFill>
              </a:rPr>
              <a:t>of</a:t>
            </a:r>
            <a:r>
              <a:rPr lang="cs-CZ" sz="1200" b="1" dirty="0">
                <a:solidFill>
                  <a:schemeClr val="tx2"/>
                </a:solidFill>
              </a:rPr>
              <a:t> </a:t>
            </a:r>
            <a:r>
              <a:rPr lang="cs-CZ" sz="1200" b="1" dirty="0" err="1">
                <a:solidFill>
                  <a:schemeClr val="tx2"/>
                </a:solidFill>
              </a:rPr>
              <a:t>our</a:t>
            </a:r>
            <a:r>
              <a:rPr lang="cs-CZ" sz="1200" b="1" dirty="0">
                <a:solidFill>
                  <a:schemeClr val="tx2"/>
                </a:solidFill>
              </a:rPr>
              <a:t> </a:t>
            </a:r>
            <a:r>
              <a:rPr lang="cs-CZ" sz="1200" b="1" dirty="0" err="1">
                <a:solidFill>
                  <a:schemeClr val="tx2"/>
                </a:solidFill>
              </a:rPr>
              <a:t>readers</a:t>
            </a:r>
            <a:r>
              <a:rPr lang="cs-CZ" sz="1200" b="1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for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you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is</a:t>
            </a:r>
            <a:r>
              <a:rPr lang="cs-CZ" sz="1200" dirty="0">
                <a:solidFill>
                  <a:schemeClr val="tx2"/>
                </a:solidFill>
              </a:rPr>
              <a:t> so </a:t>
            </a:r>
            <a:r>
              <a:rPr lang="cs-CZ" sz="1200" dirty="0" err="1">
                <a:solidFill>
                  <a:schemeClr val="tx2"/>
                </a:solidFill>
              </a:rPr>
              <a:t>called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Automation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section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which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allows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you</a:t>
            </a:r>
            <a:r>
              <a:rPr lang="cs-CZ" sz="1200" dirty="0">
                <a:solidFill>
                  <a:schemeClr val="tx2"/>
                </a:solidFill>
              </a:rPr>
              <a:t> to </a:t>
            </a:r>
            <a:r>
              <a:rPr lang="cs-CZ" sz="1200" dirty="0" err="1">
                <a:solidFill>
                  <a:schemeClr val="tx2"/>
                </a:solidFill>
              </a:rPr>
              <a:t>dleiver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advanced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unusual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access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control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scenarios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thanks</a:t>
            </a:r>
            <a:r>
              <a:rPr lang="cs-CZ" sz="1200" dirty="0">
                <a:solidFill>
                  <a:schemeClr val="tx2"/>
                </a:solidFill>
              </a:rPr>
              <a:t> to </a:t>
            </a:r>
            <a:r>
              <a:rPr lang="cs-CZ" sz="1200" dirty="0" err="1">
                <a:solidFill>
                  <a:schemeClr val="tx2"/>
                </a:solidFill>
              </a:rPr>
              <a:t>the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combination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of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different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events</a:t>
            </a:r>
            <a:r>
              <a:rPr lang="cs-CZ" sz="1200" dirty="0">
                <a:solidFill>
                  <a:schemeClr val="tx2"/>
                </a:solidFill>
              </a:rPr>
              <a:t>, </a:t>
            </a:r>
            <a:r>
              <a:rPr lang="cs-CZ" sz="1200" dirty="0" err="1">
                <a:solidFill>
                  <a:schemeClr val="tx2"/>
                </a:solidFill>
              </a:rPr>
              <a:t>actions</a:t>
            </a:r>
            <a:r>
              <a:rPr lang="cs-CZ" sz="1200" dirty="0">
                <a:solidFill>
                  <a:schemeClr val="tx2"/>
                </a:solidFill>
              </a:rPr>
              <a:t> and </a:t>
            </a:r>
            <a:r>
              <a:rPr lang="cs-CZ" sz="1200" dirty="0" err="1">
                <a:solidFill>
                  <a:schemeClr val="tx2"/>
                </a:solidFill>
              </a:rPr>
              <a:t>conditions</a:t>
            </a:r>
            <a:r>
              <a:rPr lang="cs-CZ" sz="1200" dirty="0">
                <a:solidFill>
                  <a:schemeClr val="tx2"/>
                </a:solidFill>
              </a:rPr>
              <a:t>. </a:t>
            </a:r>
            <a:r>
              <a:rPr lang="cs-CZ" sz="1200" dirty="0" err="1">
                <a:solidFill>
                  <a:schemeClr val="tx2"/>
                </a:solidFill>
              </a:rPr>
              <a:t>For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example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if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the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doors</a:t>
            </a:r>
            <a:r>
              <a:rPr lang="cs-CZ" sz="1200" dirty="0">
                <a:solidFill>
                  <a:schemeClr val="tx2"/>
                </a:solidFill>
              </a:rPr>
              <a:t> are open </a:t>
            </a:r>
            <a:r>
              <a:rPr lang="cs-CZ" sz="1200" dirty="0" err="1">
                <a:solidFill>
                  <a:schemeClr val="tx2"/>
                </a:solidFill>
              </a:rPr>
              <a:t>too</a:t>
            </a:r>
            <a:r>
              <a:rPr lang="cs-CZ" sz="1200" dirty="0">
                <a:solidFill>
                  <a:schemeClr val="tx2"/>
                </a:solidFill>
              </a:rPr>
              <a:t> long </a:t>
            </a:r>
            <a:r>
              <a:rPr lang="cs-CZ" sz="1200" dirty="0" err="1">
                <a:solidFill>
                  <a:schemeClr val="tx2"/>
                </a:solidFill>
              </a:rPr>
              <a:t>out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of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working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hours</a:t>
            </a:r>
            <a:r>
              <a:rPr lang="cs-CZ" sz="1200" dirty="0">
                <a:solidFill>
                  <a:schemeClr val="tx2"/>
                </a:solidFill>
              </a:rPr>
              <a:t>, </a:t>
            </a:r>
            <a:r>
              <a:rPr lang="cs-CZ" sz="1200" dirty="0" err="1">
                <a:solidFill>
                  <a:schemeClr val="tx2"/>
                </a:solidFill>
              </a:rPr>
              <a:t>the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reader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can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send</a:t>
            </a:r>
            <a:r>
              <a:rPr lang="cs-CZ" sz="1200" dirty="0">
                <a:solidFill>
                  <a:schemeClr val="tx2"/>
                </a:solidFill>
              </a:rPr>
              <a:t> HTTP </a:t>
            </a:r>
            <a:r>
              <a:rPr lang="cs-CZ" sz="1200" dirty="0" err="1">
                <a:solidFill>
                  <a:schemeClr val="tx2"/>
                </a:solidFill>
              </a:rPr>
              <a:t>command</a:t>
            </a:r>
            <a:r>
              <a:rPr lang="cs-CZ" sz="1200" dirty="0">
                <a:solidFill>
                  <a:schemeClr val="tx2"/>
                </a:solidFill>
              </a:rPr>
              <a:t> to </a:t>
            </a:r>
            <a:r>
              <a:rPr lang="cs-CZ" sz="1200" dirty="0" err="1">
                <a:solidFill>
                  <a:schemeClr val="tx2"/>
                </a:solidFill>
              </a:rPr>
              <a:t>security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guard</a:t>
            </a:r>
            <a:r>
              <a:rPr lang="cs-CZ" sz="1200" dirty="0">
                <a:solidFill>
                  <a:schemeClr val="tx2"/>
                </a:solidFill>
              </a:rPr>
              <a:t> and pop-up </a:t>
            </a:r>
            <a:r>
              <a:rPr lang="cs-CZ" sz="1200" dirty="0" err="1">
                <a:solidFill>
                  <a:schemeClr val="tx2"/>
                </a:solidFill>
              </a:rPr>
              <a:t>the</a:t>
            </a:r>
            <a:r>
              <a:rPr lang="cs-CZ" sz="1200" dirty="0">
                <a:solidFill>
                  <a:schemeClr val="tx2"/>
                </a:solidFill>
              </a:rPr>
              <a:t> video </a:t>
            </a:r>
            <a:r>
              <a:rPr lang="cs-CZ" sz="1200" dirty="0" err="1">
                <a:solidFill>
                  <a:schemeClr val="tx2"/>
                </a:solidFill>
              </a:rPr>
              <a:t>preview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from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the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camera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nearby</a:t>
            </a:r>
            <a:r>
              <a:rPr lang="cs-CZ" sz="1200" dirty="0">
                <a:solidFill>
                  <a:schemeClr val="tx2"/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2"/>
                </a:solidFill>
              </a:rPr>
              <a:t>2N Os </a:t>
            </a:r>
            <a:r>
              <a:rPr lang="cs-CZ" sz="1200" b="1" dirty="0" err="1">
                <a:solidFill>
                  <a:schemeClr val="tx2"/>
                </a:solidFill>
              </a:rPr>
              <a:t>makes</a:t>
            </a:r>
            <a:r>
              <a:rPr lang="cs-CZ" sz="1200" b="1" dirty="0">
                <a:solidFill>
                  <a:schemeClr val="tx2"/>
                </a:solidFill>
              </a:rPr>
              <a:t> </a:t>
            </a:r>
            <a:r>
              <a:rPr lang="cs-CZ" sz="1200" b="1" dirty="0" err="1">
                <a:solidFill>
                  <a:schemeClr val="tx2"/>
                </a:solidFill>
              </a:rPr>
              <a:t>the</a:t>
            </a:r>
            <a:r>
              <a:rPr lang="cs-CZ" sz="1200" b="1" dirty="0">
                <a:solidFill>
                  <a:schemeClr val="tx2"/>
                </a:solidFill>
              </a:rPr>
              <a:t> </a:t>
            </a:r>
            <a:r>
              <a:rPr lang="cs-CZ" sz="1200" b="1" dirty="0" err="1">
                <a:solidFill>
                  <a:schemeClr val="tx2"/>
                </a:solidFill>
              </a:rPr>
              <a:t>reader</a:t>
            </a:r>
            <a:r>
              <a:rPr lang="cs-CZ" sz="1200" b="1" dirty="0">
                <a:solidFill>
                  <a:schemeClr val="tx2"/>
                </a:solidFill>
              </a:rPr>
              <a:t> </a:t>
            </a:r>
            <a:r>
              <a:rPr lang="cs-CZ" sz="1200" b="1" dirty="0" err="1">
                <a:solidFill>
                  <a:schemeClr val="tx2"/>
                </a:solidFill>
              </a:rPr>
              <a:t>also</a:t>
            </a:r>
            <a:r>
              <a:rPr lang="cs-CZ" sz="1200" b="1" dirty="0">
                <a:solidFill>
                  <a:schemeClr val="tx2"/>
                </a:solidFill>
              </a:rPr>
              <a:t> very </a:t>
            </a:r>
            <a:r>
              <a:rPr lang="cs-CZ" sz="1200" b="1" dirty="0" err="1">
                <a:solidFill>
                  <a:schemeClr val="tx2"/>
                </a:solidFill>
              </a:rPr>
              <a:t>secure</a:t>
            </a:r>
            <a:r>
              <a:rPr lang="cs-CZ" sz="1200" b="1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with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fully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encrypted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communication</a:t>
            </a:r>
            <a:r>
              <a:rPr lang="cs-CZ" sz="1200" dirty="0">
                <a:solidFill>
                  <a:schemeClr val="tx2"/>
                </a:solidFill>
              </a:rPr>
              <a:t>, </a:t>
            </a:r>
            <a:r>
              <a:rPr lang="cs-CZ" sz="1200" dirty="0" err="1">
                <a:solidFill>
                  <a:schemeClr val="tx2"/>
                </a:solidFill>
              </a:rPr>
              <a:t>multi-factor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authentication</a:t>
            </a:r>
            <a:r>
              <a:rPr lang="cs-CZ" sz="1200" dirty="0">
                <a:solidFill>
                  <a:schemeClr val="tx2"/>
                </a:solidFill>
              </a:rPr>
              <a:t>, support </a:t>
            </a:r>
            <a:r>
              <a:rPr lang="cs-CZ" sz="1200" dirty="0" err="1">
                <a:solidFill>
                  <a:schemeClr val="tx2"/>
                </a:solidFill>
              </a:rPr>
              <a:t>of</a:t>
            </a:r>
            <a:r>
              <a:rPr lang="cs-CZ" sz="1200" dirty="0">
                <a:solidFill>
                  <a:schemeClr val="tx2"/>
                </a:solidFill>
              </a:rPr>
              <a:t> ant-</a:t>
            </a:r>
            <a:r>
              <a:rPr lang="cs-CZ" sz="1200" dirty="0" err="1">
                <a:solidFill>
                  <a:schemeClr val="tx2"/>
                </a:solidFill>
              </a:rPr>
              <a:t>passback</a:t>
            </a:r>
            <a:r>
              <a:rPr lang="cs-CZ" sz="1200" dirty="0">
                <a:solidFill>
                  <a:schemeClr val="tx2"/>
                </a:solidFill>
              </a:rPr>
              <a:t> and 802.1x </a:t>
            </a:r>
            <a:r>
              <a:rPr lang="cs-CZ" sz="1200" dirty="0" err="1">
                <a:solidFill>
                  <a:schemeClr val="tx2"/>
                </a:solidFill>
              </a:rPr>
              <a:t>protocol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that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prevents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unauthorized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access</a:t>
            </a:r>
            <a:r>
              <a:rPr lang="cs-CZ" sz="1200" dirty="0">
                <a:solidFill>
                  <a:schemeClr val="tx2"/>
                </a:solidFill>
              </a:rPr>
              <a:t> to </a:t>
            </a:r>
            <a:r>
              <a:rPr lang="cs-CZ" sz="1200" dirty="0" err="1">
                <a:solidFill>
                  <a:schemeClr val="tx2"/>
                </a:solidFill>
              </a:rPr>
              <a:t>the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comapnie</a:t>
            </a:r>
            <a:r>
              <a:rPr lang="en-US" sz="1200" dirty="0">
                <a:solidFill>
                  <a:schemeClr val="tx2"/>
                </a:solidFill>
              </a:rPr>
              <a:t>’s </a:t>
            </a:r>
            <a:r>
              <a:rPr lang="cs-CZ" sz="1200" dirty="0">
                <a:solidFill>
                  <a:schemeClr val="tx2"/>
                </a:solidFill>
              </a:rPr>
              <a:t>LAN network.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27395-DD76-440B-8115-85501144C663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4466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Residential</a:t>
            </a:r>
            <a:r>
              <a:rPr lang="cs-CZ" dirty="0"/>
              <a:t> </a:t>
            </a:r>
            <a:r>
              <a:rPr lang="cs-CZ" dirty="0" err="1"/>
              <a:t>buildings</a:t>
            </a:r>
            <a:r>
              <a:rPr lang="cs-CZ" dirty="0"/>
              <a:t> – MDU</a:t>
            </a:r>
          </a:p>
          <a:p>
            <a:r>
              <a:rPr lang="cs-CZ" dirty="0"/>
              <a:t>Office – </a:t>
            </a:r>
            <a:r>
              <a:rPr lang="cs-CZ" dirty="0" err="1"/>
              <a:t>focus</a:t>
            </a:r>
            <a:r>
              <a:rPr lang="cs-CZ" dirty="0"/>
              <a:t> on SME / SMB market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27395-DD76-440B-8115-85501144C663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4257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0" u="none" strike="noStrike" dirty="0">
                <a:solidFill>
                  <a:srgbClr val="404040"/>
                </a:solidFill>
                <a:effectLst/>
                <a:latin typeface="+mn-lt"/>
              </a:rPr>
              <a:t>In office </a:t>
            </a:r>
            <a:r>
              <a:rPr lang="cs-CZ" sz="1200" b="1" i="0" u="none" strike="noStrike" dirty="0" err="1">
                <a:solidFill>
                  <a:srgbClr val="404040"/>
                </a:solidFill>
                <a:effectLst/>
                <a:latin typeface="+mn-lt"/>
              </a:rPr>
              <a:t>buildings</a:t>
            </a:r>
            <a:r>
              <a:rPr lang="cs-CZ" sz="1200" b="1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404040"/>
                </a:solidFill>
                <a:effectLst/>
                <a:latin typeface="+mn-lt"/>
              </a:rPr>
              <a:t>of</a:t>
            </a:r>
            <a:r>
              <a:rPr lang="cs-CZ" sz="1200" b="1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404040"/>
                </a:solidFill>
                <a:effectLst/>
                <a:latin typeface="+mn-lt"/>
              </a:rPr>
              <a:t>today</a:t>
            </a:r>
            <a:r>
              <a:rPr lang="cs-CZ" sz="1200" b="1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404040"/>
                </a:solidFill>
                <a:effectLst/>
                <a:latin typeface="+mn-lt"/>
              </a:rPr>
              <a:t>employees</a:t>
            </a:r>
            <a:r>
              <a:rPr lang="cs-CZ" sz="1200" b="1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404040"/>
                </a:solidFill>
                <a:effectLst/>
                <a:latin typeface="+mn-lt"/>
              </a:rPr>
              <a:t>want</a:t>
            </a:r>
            <a:r>
              <a:rPr lang="cs-CZ" sz="1200" b="1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404040"/>
                </a:solidFill>
                <a:effectLst/>
                <a:latin typeface="+mn-lt"/>
              </a:rPr>
              <a:t>even</a:t>
            </a:r>
            <a:r>
              <a:rPr lang="cs-CZ" sz="1200" b="1" i="0" u="none" strike="noStrike" dirty="0">
                <a:solidFill>
                  <a:srgbClr val="404040"/>
                </a:solidFill>
                <a:effectLst/>
                <a:latin typeface="+mn-lt"/>
              </a:rPr>
              <a:t> more </a:t>
            </a:r>
            <a:r>
              <a:rPr lang="cs-CZ" sz="1200" b="1" i="0" u="none" strike="noStrike" dirty="0" err="1">
                <a:solidFill>
                  <a:srgbClr val="404040"/>
                </a:solidFill>
                <a:effectLst/>
                <a:latin typeface="+mn-lt"/>
              </a:rPr>
              <a:t>convenient</a:t>
            </a:r>
            <a:r>
              <a:rPr lang="cs-CZ" sz="1200" b="1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access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control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solution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without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having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to carry additional cards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. They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want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to use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their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smartphone. And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that</a:t>
            </a:r>
            <a:r>
              <a:rPr lang="en-US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’s </a:t>
            </a:r>
            <a:r>
              <a:rPr lang="en-US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exactl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y</a:t>
            </a:r>
            <a:r>
              <a:rPr lang="en-US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what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you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can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offer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them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with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our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mobile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access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control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via Bluetooth. </a:t>
            </a:r>
            <a:r>
              <a:rPr lang="cs-CZ" sz="1200" b="1" i="0" u="none" strike="noStrike" dirty="0">
                <a:solidFill>
                  <a:srgbClr val="404040"/>
                </a:solidFill>
                <a:effectLst/>
                <a:latin typeface="+mn-lt"/>
              </a:rPr>
              <a:t>They open </a:t>
            </a:r>
            <a:r>
              <a:rPr lang="cs-CZ" sz="1200" b="1" i="0" u="none" strike="noStrike" dirty="0" err="1">
                <a:solidFill>
                  <a:srgbClr val="404040"/>
                </a:solidFill>
                <a:effectLst/>
                <a:latin typeface="+mn-lt"/>
              </a:rPr>
              <a:t>the</a:t>
            </a:r>
            <a:r>
              <a:rPr lang="cs-CZ" sz="1200" b="1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404040"/>
                </a:solidFill>
                <a:effectLst/>
                <a:latin typeface="+mn-lt"/>
              </a:rPr>
              <a:t>door</a:t>
            </a:r>
            <a:r>
              <a:rPr lang="cs-CZ" sz="1200" b="1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404040"/>
                </a:solidFill>
                <a:effectLst/>
                <a:latin typeface="+mn-lt"/>
              </a:rPr>
              <a:t>simply</a:t>
            </a:r>
            <a:r>
              <a:rPr lang="cs-CZ" sz="1200" b="1" i="0" u="none" strike="noStrike" dirty="0">
                <a:solidFill>
                  <a:srgbClr val="404040"/>
                </a:solidFill>
                <a:effectLst/>
                <a:latin typeface="+mn-lt"/>
              </a:rPr>
              <a:t> by </a:t>
            </a:r>
            <a:r>
              <a:rPr lang="cs-CZ" sz="1200" b="1" i="0" u="none" strike="noStrike" dirty="0" err="1">
                <a:solidFill>
                  <a:srgbClr val="404040"/>
                </a:solidFill>
                <a:effectLst/>
                <a:latin typeface="+mn-lt"/>
              </a:rPr>
              <a:t>touching</a:t>
            </a:r>
            <a:r>
              <a:rPr lang="cs-CZ" sz="1200" b="1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404040"/>
                </a:solidFill>
                <a:effectLst/>
                <a:latin typeface="+mn-lt"/>
              </a:rPr>
              <a:t>the</a:t>
            </a:r>
            <a:r>
              <a:rPr lang="cs-CZ" sz="1200" b="1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404040"/>
                </a:solidFill>
                <a:effectLst/>
                <a:latin typeface="+mn-lt"/>
              </a:rPr>
              <a:t>reader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,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even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with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their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elbow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,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with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the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phone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in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their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pocket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or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404040"/>
                </a:solidFill>
                <a:effectLst/>
                <a:latin typeface="+mn-lt"/>
              </a:rPr>
              <a:t>bag</a:t>
            </a:r>
            <a:r>
              <a:rPr lang="cs-CZ" sz="1200" b="0" i="0" u="none" strike="noStrike" dirty="0">
                <a:solidFill>
                  <a:srgbClr val="404040"/>
                </a:solidFill>
                <a:effectLst/>
                <a:latin typeface="+mn-lt"/>
              </a:rPr>
              <a:t>.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2N mobile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credentials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are </a:t>
            </a:r>
            <a:r>
              <a:rPr lang="cs-CZ" sz="12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for</a:t>
            </a:r>
            <a:r>
              <a:rPr lang="cs-CZ" sz="1200" b="1" i="0" u="none" strike="noStrike" dirty="0">
                <a:solidFill>
                  <a:srgbClr val="000000"/>
                </a:solidFill>
                <a:effectLst/>
                <a:latin typeface="+mn-lt"/>
              </a:rPr>
              <a:t> free 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so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the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facility manager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saves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the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money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associated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with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the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distribution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of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mobile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credentials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.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As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you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will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see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in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next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presentation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,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our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solution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is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faster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than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RFID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cards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,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totally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secure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and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absolutely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reliable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…so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you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can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trust to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it!</a:t>
            </a:r>
            <a:endParaRPr lang="cs-CZ" sz="1200" b="0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dirty="0" err="1">
                <a:solidFill>
                  <a:srgbClr val="404040"/>
                </a:solidFill>
                <a:effectLst/>
                <a:latin typeface="+mn-lt"/>
              </a:rPr>
              <a:t>Multi-frequency</a:t>
            </a:r>
            <a:r>
              <a:rPr lang="cs-CZ" sz="1200" b="0" i="0" dirty="0">
                <a:solidFill>
                  <a:srgbClr val="404040"/>
                </a:solidFill>
                <a:effectLst/>
                <a:latin typeface="+mn-lt"/>
              </a:rPr>
              <a:t> RFID </a:t>
            </a:r>
            <a:r>
              <a:rPr lang="cs-CZ" sz="1200" b="0" i="0" dirty="0" err="1">
                <a:solidFill>
                  <a:srgbClr val="404040"/>
                </a:solidFill>
                <a:effectLst/>
                <a:latin typeface="+mn-lt"/>
              </a:rPr>
              <a:t>reader</a:t>
            </a:r>
            <a:r>
              <a:rPr lang="cs-CZ" sz="1200" b="0" i="0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1" i="0" dirty="0" err="1">
                <a:solidFill>
                  <a:srgbClr val="404040"/>
                </a:solidFill>
                <a:effectLst/>
                <a:latin typeface="+mn-lt"/>
              </a:rPr>
              <a:t>that</a:t>
            </a:r>
            <a:r>
              <a:rPr lang="cs-CZ" sz="1200" b="1" i="0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1" i="0" dirty="0" err="1">
                <a:solidFill>
                  <a:srgbClr val="404040"/>
                </a:solidFill>
                <a:effectLst/>
                <a:latin typeface="+mn-lt"/>
              </a:rPr>
              <a:t>helps</a:t>
            </a:r>
            <a:r>
              <a:rPr lang="cs-CZ" sz="1200" b="1" i="0" dirty="0">
                <a:solidFill>
                  <a:srgbClr val="404040"/>
                </a:solidFill>
                <a:effectLst/>
                <a:latin typeface="+mn-lt"/>
              </a:rPr>
              <a:t> facility </a:t>
            </a:r>
            <a:r>
              <a:rPr lang="cs-CZ" sz="1200" b="1" i="0" dirty="0" err="1">
                <a:solidFill>
                  <a:srgbClr val="404040"/>
                </a:solidFill>
                <a:effectLst/>
                <a:latin typeface="+mn-lt"/>
              </a:rPr>
              <a:t>managers</a:t>
            </a:r>
            <a:r>
              <a:rPr lang="cs-CZ" sz="1200" b="1" i="0" dirty="0">
                <a:solidFill>
                  <a:srgbClr val="404040"/>
                </a:solidFill>
                <a:effectLst/>
                <a:latin typeface="+mn-lt"/>
              </a:rPr>
              <a:t> </a:t>
            </a:r>
            <a:r>
              <a:rPr lang="cs-CZ" sz="1200" b="1" i="0" dirty="0" err="1">
                <a:solidFill>
                  <a:srgbClr val="404040"/>
                </a:solidFill>
                <a:effectLst/>
                <a:latin typeface="+mn-lt"/>
              </a:rPr>
              <a:t>of</a:t>
            </a:r>
            <a:r>
              <a:rPr lang="cs-CZ" sz="1200" b="1" i="0" dirty="0">
                <a:solidFill>
                  <a:srgbClr val="404040"/>
                </a:solidFill>
                <a:effectLst/>
                <a:latin typeface="+mn-lt"/>
              </a:rPr>
              <a:t> office </a:t>
            </a:r>
            <a:r>
              <a:rPr lang="cs-CZ" sz="1200" b="1" i="0" dirty="0" err="1">
                <a:solidFill>
                  <a:srgbClr val="404040"/>
                </a:solidFill>
                <a:effectLst/>
                <a:latin typeface="+mn-lt"/>
              </a:rPr>
              <a:t>building</a:t>
            </a:r>
            <a:r>
              <a:rPr lang="cs-CZ" sz="1200" b="1" i="0" dirty="0">
                <a:solidFill>
                  <a:srgbClr val="404040"/>
                </a:solidFill>
                <a:effectLst/>
                <a:latin typeface="+mn-lt"/>
              </a:rPr>
              <a:t> to </a:t>
            </a:r>
            <a:r>
              <a:rPr lang="cs-CZ" sz="1200" b="1" i="0" dirty="0" err="1">
                <a:solidFill>
                  <a:srgbClr val="404040"/>
                </a:solidFill>
                <a:effectLst/>
                <a:latin typeface="+mn-lt"/>
              </a:rPr>
              <a:t>smoothly</a:t>
            </a:r>
            <a:r>
              <a:rPr lang="cs-CZ" sz="1200" b="1" i="0" dirty="0">
                <a:solidFill>
                  <a:srgbClr val="404040"/>
                </a:solidFill>
                <a:effectLst/>
                <a:latin typeface="+mn-lt"/>
              </a:rPr>
              <a:t> transit </a:t>
            </a:r>
            <a:r>
              <a:rPr lang="en-US" sz="1200" b="0" i="0" dirty="0">
                <a:solidFill>
                  <a:srgbClr val="404040"/>
                </a:solidFill>
                <a:effectLst/>
                <a:latin typeface="+mn-lt"/>
              </a:rPr>
              <a:t>to smart cards over time</a:t>
            </a:r>
            <a:endParaRPr lang="cs-CZ" sz="1200" b="0" i="0" dirty="0">
              <a:solidFill>
                <a:srgbClr val="404040"/>
              </a:solidFill>
              <a:effectLst/>
              <a:latin typeface="+mn-lt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27395-DD76-440B-8115-85501144C663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2073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Combination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of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RFID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with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keypad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which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is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an</a:t>
            </a:r>
            <a:r>
              <a:rPr lang="cs-CZ" sz="1200" b="1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ideal</a:t>
            </a:r>
            <a:r>
              <a:rPr lang="cs-CZ" sz="1200" b="1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choice</a:t>
            </a:r>
            <a:r>
              <a:rPr lang="cs-CZ" sz="1200" b="1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for</a:t>
            </a:r>
            <a:r>
              <a:rPr lang="cs-CZ" sz="1200" b="1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highly</a:t>
            </a:r>
            <a:r>
              <a:rPr lang="cs-CZ" sz="1200" b="1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protected</a:t>
            </a:r>
            <a:r>
              <a:rPr lang="cs-CZ" sz="1200" b="1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spaces</a:t>
            </a:r>
            <a:r>
              <a:rPr lang="cs-CZ" sz="1200" b="1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where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you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need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two-factor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authentication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or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the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use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cases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where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you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need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to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deliver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one-time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 PIN </a:t>
            </a:r>
            <a:r>
              <a:rPr lang="cs-CZ" sz="12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access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+mn-lt"/>
              </a:rPr>
              <a:t>.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27395-DD76-440B-8115-85501144C663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0544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cs-CZ" b="1" dirty="0"/>
              <a:t>And </a:t>
            </a:r>
            <a:r>
              <a:rPr lang="cs-CZ" b="1" dirty="0" err="1"/>
              <a:t>how</a:t>
            </a:r>
            <a:r>
              <a:rPr lang="cs-CZ" b="1" dirty="0"/>
              <a:t> </a:t>
            </a:r>
            <a:r>
              <a:rPr lang="cs-CZ" b="1" dirty="0" err="1"/>
              <a:t>you</a:t>
            </a:r>
            <a:r>
              <a:rPr lang="cs-CZ" b="1" dirty="0"/>
              <a:t> </a:t>
            </a:r>
            <a:r>
              <a:rPr lang="cs-CZ" b="1" dirty="0" err="1"/>
              <a:t>can</a:t>
            </a:r>
            <a:r>
              <a:rPr lang="cs-CZ" b="1" dirty="0"/>
              <a:t> </a:t>
            </a:r>
            <a:r>
              <a:rPr lang="cs-CZ" b="1" dirty="0" err="1"/>
              <a:t>configure</a:t>
            </a:r>
            <a:r>
              <a:rPr lang="cs-CZ" b="1" dirty="0"/>
              <a:t> </a:t>
            </a:r>
            <a:r>
              <a:rPr lang="cs-CZ" dirty="0"/>
              <a:t>and </a:t>
            </a:r>
            <a:r>
              <a:rPr lang="cs-CZ" dirty="0" err="1"/>
              <a:t>administrate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reader</a:t>
            </a:r>
            <a:r>
              <a:rPr lang="cs-CZ" dirty="0"/>
              <a:t>? </a:t>
            </a:r>
            <a:r>
              <a:rPr lang="cs-CZ" dirty="0" err="1"/>
              <a:t>There</a:t>
            </a:r>
            <a:r>
              <a:rPr lang="cs-CZ" dirty="0"/>
              <a:t> are </a:t>
            </a:r>
            <a:r>
              <a:rPr lang="cs-CZ" dirty="0" err="1"/>
              <a:t>three</a:t>
            </a:r>
            <a:r>
              <a:rPr lang="cs-CZ" dirty="0"/>
              <a:t> </a:t>
            </a:r>
            <a:r>
              <a:rPr lang="cs-CZ" dirty="0" err="1"/>
              <a:t>ways</a:t>
            </a:r>
            <a:r>
              <a:rPr lang="cs-CZ" dirty="0"/>
              <a:t>:</a:t>
            </a: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really</a:t>
            </a:r>
            <a:r>
              <a:rPr lang="cs-CZ" dirty="0"/>
              <a:t> </a:t>
            </a:r>
            <a:r>
              <a:rPr lang="cs-CZ" dirty="0" err="1"/>
              <a:t>small</a:t>
            </a:r>
            <a:r>
              <a:rPr lang="cs-CZ" dirty="0"/>
              <a:t> </a:t>
            </a:r>
            <a:r>
              <a:rPr lang="cs-CZ" dirty="0" err="1"/>
              <a:t>installations</a:t>
            </a:r>
            <a:r>
              <a:rPr lang="cs-CZ" dirty="0"/>
              <a:t> up to 2-3 </a:t>
            </a:r>
            <a:r>
              <a:rPr lang="cs-CZ" dirty="0" err="1"/>
              <a:t>readers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use </a:t>
            </a:r>
            <a:r>
              <a:rPr lang="cs-CZ" dirty="0" err="1"/>
              <a:t>only</a:t>
            </a:r>
            <a:r>
              <a:rPr lang="cs-CZ" dirty="0"/>
              <a:t> a web </a:t>
            </a:r>
            <a:r>
              <a:rPr lang="cs-CZ" dirty="0" err="1"/>
              <a:t>insterface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reader</a:t>
            </a:r>
            <a:r>
              <a:rPr lang="cs-CZ" dirty="0"/>
              <a:t> </a:t>
            </a:r>
            <a:r>
              <a:rPr lang="cs-CZ" dirty="0" err="1"/>
              <a:t>itself</a:t>
            </a:r>
            <a:r>
              <a:rPr lang="cs-CZ" dirty="0"/>
              <a:t>. It has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intuitive</a:t>
            </a:r>
            <a:r>
              <a:rPr lang="cs-CZ" dirty="0"/>
              <a:t> interface, </a:t>
            </a:r>
            <a:r>
              <a:rPr lang="cs-CZ" dirty="0" err="1"/>
              <a:t>however</a:t>
            </a:r>
            <a:r>
              <a:rPr lang="cs-CZ" dirty="0"/>
              <a:t> </a:t>
            </a:r>
            <a:r>
              <a:rPr lang="cs-CZ" dirty="0" err="1"/>
              <a:t>doesn´t</a:t>
            </a:r>
            <a:r>
              <a:rPr lang="cs-CZ" dirty="0"/>
              <a:t> support </a:t>
            </a:r>
            <a:r>
              <a:rPr lang="cs-CZ" dirty="0" err="1"/>
              <a:t>bulk</a:t>
            </a:r>
            <a:r>
              <a:rPr lang="cs-CZ" dirty="0"/>
              <a:t> </a:t>
            </a:r>
            <a:r>
              <a:rPr lang="cs-CZ" dirty="0" err="1"/>
              <a:t>configuration</a:t>
            </a:r>
            <a:r>
              <a:rPr lang="cs-CZ" dirty="0"/>
              <a:t>, </a:t>
            </a:r>
            <a:r>
              <a:rPr lang="cs-CZ" dirty="0" err="1"/>
              <a:t>however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allows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to setup basic </a:t>
            </a:r>
            <a:r>
              <a:rPr lang="cs-CZ" dirty="0" err="1"/>
              <a:t>access</a:t>
            </a:r>
            <a:r>
              <a:rPr lang="cs-CZ" dirty="0"/>
              <a:t> </a:t>
            </a:r>
            <a:r>
              <a:rPr lang="cs-CZ" dirty="0" err="1"/>
              <a:t>control</a:t>
            </a:r>
            <a:r>
              <a:rPr lang="cs-CZ" dirty="0"/>
              <a:t>.</a:t>
            </a: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typical</a:t>
            </a:r>
            <a:r>
              <a:rPr lang="cs-CZ" dirty="0"/>
              <a:t> SME / SMB </a:t>
            </a:r>
            <a:r>
              <a:rPr lang="cs-CZ" dirty="0" err="1"/>
              <a:t>installation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recommend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to use Access </a:t>
            </a:r>
            <a:r>
              <a:rPr lang="cs-CZ" dirty="0" err="1"/>
              <a:t>Commander</a:t>
            </a:r>
            <a:r>
              <a:rPr lang="cs-CZ" dirty="0"/>
              <a:t> – </a:t>
            </a:r>
            <a:r>
              <a:rPr lang="cs-CZ" dirty="0" err="1"/>
              <a:t>professional</a:t>
            </a:r>
            <a:r>
              <a:rPr lang="cs-CZ" dirty="0"/>
              <a:t> software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access</a:t>
            </a:r>
            <a:r>
              <a:rPr lang="cs-CZ" dirty="0"/>
              <a:t> </a:t>
            </a:r>
            <a:r>
              <a:rPr lang="cs-CZ" dirty="0" err="1"/>
              <a:t>control</a:t>
            </a:r>
            <a:r>
              <a:rPr lang="cs-CZ" dirty="0"/>
              <a:t> management </a:t>
            </a:r>
            <a:r>
              <a:rPr lang="cs-CZ" dirty="0" err="1"/>
              <a:t>with</a:t>
            </a:r>
            <a:r>
              <a:rPr lang="cs-CZ" dirty="0"/>
              <a:t> many </a:t>
            </a:r>
            <a:r>
              <a:rPr lang="cs-CZ" dirty="0" err="1"/>
              <a:t>advanced</a:t>
            </a:r>
            <a:r>
              <a:rPr lang="cs-CZ" dirty="0"/>
              <a:t> </a:t>
            </a:r>
            <a:r>
              <a:rPr lang="cs-CZ" dirty="0" err="1"/>
              <a:t>features</a:t>
            </a:r>
            <a:r>
              <a:rPr lang="cs-CZ" dirty="0"/>
              <a:t>. My </a:t>
            </a:r>
            <a:r>
              <a:rPr lang="cs-CZ" dirty="0" err="1"/>
              <a:t>colleague</a:t>
            </a:r>
            <a:r>
              <a:rPr lang="cs-CZ" dirty="0"/>
              <a:t> Gareth </a:t>
            </a:r>
            <a:r>
              <a:rPr lang="cs-CZ" dirty="0" err="1"/>
              <a:t>will</a:t>
            </a:r>
            <a:r>
              <a:rPr lang="cs-CZ" dirty="0"/>
              <a:t> talk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software </a:t>
            </a:r>
            <a:r>
              <a:rPr lang="cs-CZ" dirty="0" err="1"/>
              <a:t>later</a:t>
            </a:r>
            <a:r>
              <a:rPr lang="cs-CZ" dirty="0"/>
              <a:t> on.</a:t>
            </a: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decide</a:t>
            </a:r>
            <a:r>
              <a:rPr lang="cs-CZ" dirty="0"/>
              <a:t> to </a:t>
            </a:r>
            <a:r>
              <a:rPr lang="cs-CZ" dirty="0" err="1"/>
              <a:t>install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reader</a:t>
            </a:r>
            <a:r>
              <a:rPr lang="cs-CZ" dirty="0"/>
              <a:t> in </a:t>
            </a:r>
            <a:r>
              <a:rPr lang="cs-CZ" dirty="0" err="1"/>
              <a:t>residential</a:t>
            </a:r>
            <a:r>
              <a:rPr lang="cs-CZ" dirty="0"/>
              <a:t> </a:t>
            </a:r>
            <a:r>
              <a:rPr lang="cs-CZ" dirty="0" err="1"/>
              <a:t>building</a:t>
            </a:r>
            <a:r>
              <a:rPr lang="cs-CZ" dirty="0"/>
              <a:t>,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recommend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to use 2N® </a:t>
            </a:r>
            <a:r>
              <a:rPr lang="cs-CZ" dirty="0" err="1"/>
              <a:t>Remote</a:t>
            </a:r>
            <a:r>
              <a:rPr lang="cs-CZ" dirty="0"/>
              <a:t> </a:t>
            </a:r>
            <a:r>
              <a:rPr lang="cs-CZ" dirty="0" err="1"/>
              <a:t>Configuration</a:t>
            </a:r>
            <a:r>
              <a:rPr lang="cs-CZ" dirty="0"/>
              <a:t>.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cloud-</a:t>
            </a:r>
            <a:r>
              <a:rPr lang="cs-CZ" dirty="0" err="1"/>
              <a:t>based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configure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reader</a:t>
            </a:r>
            <a:r>
              <a:rPr lang="cs-CZ" dirty="0"/>
              <a:t> </a:t>
            </a:r>
            <a:r>
              <a:rPr lang="cs-CZ" dirty="0" err="1"/>
              <a:t>remotely</a:t>
            </a:r>
            <a:r>
              <a:rPr lang="cs-CZ" dirty="0"/>
              <a:t> and </a:t>
            </a:r>
            <a:r>
              <a:rPr lang="cs-CZ" dirty="0" err="1"/>
              <a:t>save</a:t>
            </a:r>
            <a:r>
              <a:rPr lang="cs-CZ" dirty="0"/>
              <a:t> on </a:t>
            </a:r>
            <a:r>
              <a:rPr lang="cs-CZ" dirty="0" err="1"/>
              <a:t>travel</a:t>
            </a:r>
            <a:r>
              <a:rPr lang="cs-CZ" dirty="0"/>
              <a:t> </a:t>
            </a:r>
            <a:r>
              <a:rPr lang="cs-CZ" dirty="0" err="1"/>
              <a:t>cost</a:t>
            </a:r>
            <a:r>
              <a:rPr lang="cs-CZ" dirty="0"/>
              <a:t>!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27395-DD76-440B-8115-85501144C663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1764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215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D1DFF15F-282C-4740-9C63-9C323BF796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9177" y="4521201"/>
            <a:ext cx="4062411" cy="2336799"/>
          </a:xfrm>
          <a:prstGeom prst="round2SameRect">
            <a:avLst>
              <a:gd name="adj1" fmla="val 6386"/>
              <a:gd name="adj2" fmla="val 0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3A9D1AC-2CDB-474E-A237-0CB30F0269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2014" y="994870"/>
            <a:ext cx="5072400" cy="3121200"/>
          </a:xfrm>
          <a:prstGeom prst="round2DiagRect">
            <a:avLst>
              <a:gd name="adj1" fmla="val 0"/>
              <a:gd name="adj2" fmla="val 4674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006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6952AC1-EA7B-414D-8518-C34AE1675C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0"/>
            <a:ext cx="11430000" cy="4368800"/>
          </a:xfrm>
          <a:prstGeom prst="round2SameRect">
            <a:avLst>
              <a:gd name="adj1" fmla="val 0"/>
              <a:gd name="adj2" fmla="val 3052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440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B47757D-9639-43BE-9D6B-CE609B6F7E8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0764" y="994870"/>
            <a:ext cx="5073650" cy="2434130"/>
          </a:xfrm>
          <a:prstGeom prst="round2DiagRect">
            <a:avLst>
              <a:gd name="adj1" fmla="val 0"/>
              <a:gd name="adj2" fmla="val 5995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20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4">
            <a:extLst>
              <a:ext uri="{FF2B5EF4-FFF2-40B4-BE49-F238E27FC236}">
                <a16:creationId xmlns:a16="http://schemas.microsoft.com/office/drawing/2014/main" id="{33F8A8CA-F3E1-4FA0-8904-44AC19E322B5}"/>
              </a:ext>
            </a:extLst>
          </p:cNvPr>
          <p:cNvSpPr/>
          <p:nvPr userDrawn="1"/>
        </p:nvSpPr>
        <p:spPr>
          <a:xfrm>
            <a:off x="7963223" y="380999"/>
            <a:ext cx="4714552" cy="6080530"/>
          </a:xfrm>
          <a:prstGeom prst="roundRect">
            <a:avLst>
              <a:gd name="adj" fmla="val 343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E5F29FC-4233-4BE3-9AA8-05C5CE135B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37981" y="-944287"/>
            <a:ext cx="3041833" cy="6473295"/>
          </a:xfrm>
          <a:custGeom>
            <a:avLst/>
            <a:gdLst>
              <a:gd name="connsiteX0" fmla="*/ 0 w 3041833"/>
              <a:gd name="connsiteY0" fmla="*/ 0 h 6473295"/>
              <a:gd name="connsiteX1" fmla="*/ 3041833 w 3041833"/>
              <a:gd name="connsiteY1" fmla="*/ 0 h 6473295"/>
              <a:gd name="connsiteX2" fmla="*/ 3041833 w 3041833"/>
              <a:gd name="connsiteY2" fmla="*/ 6473295 h 6473295"/>
              <a:gd name="connsiteX3" fmla="*/ 0 w 3041833"/>
              <a:gd name="connsiteY3" fmla="*/ 6473295 h 6473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1833" h="6473295">
                <a:moveTo>
                  <a:pt x="0" y="0"/>
                </a:moveTo>
                <a:lnTo>
                  <a:pt x="3041833" y="0"/>
                </a:lnTo>
                <a:lnTo>
                  <a:pt x="3041833" y="6473295"/>
                </a:lnTo>
                <a:lnTo>
                  <a:pt x="0" y="6473295"/>
                </a:lnTo>
                <a:close/>
              </a:path>
            </a:pathLst>
          </a:custGeom>
          <a:solidFill>
            <a:srgbClr val="005597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472492" y="1138492"/>
            <a:ext cx="3041833" cy="6473295"/>
          </a:xfrm>
          <a:custGeom>
            <a:avLst/>
            <a:gdLst>
              <a:gd name="connsiteX0" fmla="*/ 0 w 3041833"/>
              <a:gd name="connsiteY0" fmla="*/ 0 h 6473295"/>
              <a:gd name="connsiteX1" fmla="*/ 3041833 w 3041833"/>
              <a:gd name="connsiteY1" fmla="*/ 0 h 6473295"/>
              <a:gd name="connsiteX2" fmla="*/ 3041833 w 3041833"/>
              <a:gd name="connsiteY2" fmla="*/ 6473295 h 6473295"/>
              <a:gd name="connsiteX3" fmla="*/ 0 w 3041833"/>
              <a:gd name="connsiteY3" fmla="*/ 6473295 h 6473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1833" h="6473295">
                <a:moveTo>
                  <a:pt x="0" y="0"/>
                </a:moveTo>
                <a:lnTo>
                  <a:pt x="3041833" y="0"/>
                </a:lnTo>
                <a:lnTo>
                  <a:pt x="3041833" y="6473295"/>
                </a:lnTo>
                <a:lnTo>
                  <a:pt x="0" y="647329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47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4">
            <a:extLst>
              <a:ext uri="{FF2B5EF4-FFF2-40B4-BE49-F238E27FC236}">
                <a16:creationId xmlns:a16="http://schemas.microsoft.com/office/drawing/2014/main" id="{D1EA99B9-A52A-40A0-BBA4-8064D0178150}"/>
              </a:ext>
            </a:extLst>
          </p:cNvPr>
          <p:cNvSpPr/>
          <p:nvPr userDrawn="1"/>
        </p:nvSpPr>
        <p:spPr>
          <a:xfrm>
            <a:off x="-1122458" y="388735"/>
            <a:ext cx="5714634" cy="6080530"/>
          </a:xfrm>
          <a:prstGeom prst="roundRect">
            <a:avLst>
              <a:gd name="adj" fmla="val 26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351159" y="1376784"/>
            <a:ext cx="6828249" cy="4271156"/>
          </a:xfrm>
          <a:custGeom>
            <a:avLst/>
            <a:gdLst>
              <a:gd name="connsiteX0" fmla="*/ 0 w 6828249"/>
              <a:gd name="connsiteY0" fmla="*/ 0 h 4271156"/>
              <a:gd name="connsiteX1" fmla="*/ 6828249 w 6828249"/>
              <a:gd name="connsiteY1" fmla="*/ 0 h 4271156"/>
              <a:gd name="connsiteX2" fmla="*/ 6828249 w 6828249"/>
              <a:gd name="connsiteY2" fmla="*/ 4271156 h 4271156"/>
              <a:gd name="connsiteX3" fmla="*/ 0 w 6828249"/>
              <a:gd name="connsiteY3" fmla="*/ 4271156 h 4271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8249" h="4271156">
                <a:moveTo>
                  <a:pt x="0" y="0"/>
                </a:moveTo>
                <a:lnTo>
                  <a:pt x="6828249" y="0"/>
                </a:lnTo>
                <a:lnTo>
                  <a:pt x="6828249" y="4271156"/>
                </a:lnTo>
                <a:lnTo>
                  <a:pt x="0" y="427115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87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5947" y="763128"/>
            <a:ext cx="5101927" cy="3191319"/>
          </a:xfrm>
          <a:custGeom>
            <a:avLst/>
            <a:gdLst>
              <a:gd name="connsiteX0" fmla="*/ 0 w 5101927"/>
              <a:gd name="connsiteY0" fmla="*/ 0 h 3191319"/>
              <a:gd name="connsiteX1" fmla="*/ 5101927 w 5101927"/>
              <a:gd name="connsiteY1" fmla="*/ 0 h 3191319"/>
              <a:gd name="connsiteX2" fmla="*/ 5101927 w 5101927"/>
              <a:gd name="connsiteY2" fmla="*/ 3191319 h 3191319"/>
              <a:gd name="connsiteX3" fmla="*/ 0 w 5101927"/>
              <a:gd name="connsiteY3" fmla="*/ 3191319 h 319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927" h="3191319">
                <a:moveTo>
                  <a:pt x="0" y="0"/>
                </a:moveTo>
                <a:lnTo>
                  <a:pt x="5101927" y="0"/>
                </a:lnTo>
                <a:lnTo>
                  <a:pt x="5101927" y="3191319"/>
                </a:lnTo>
                <a:lnTo>
                  <a:pt x="0" y="319131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73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96000" y="3429001"/>
            <a:ext cx="6096000" cy="3428999"/>
          </a:xfrm>
          <a:custGeom>
            <a:avLst/>
            <a:gdLst>
              <a:gd name="connsiteX0" fmla="*/ 0 w 6096000"/>
              <a:gd name="connsiteY0" fmla="*/ 0 h 3428999"/>
              <a:gd name="connsiteX1" fmla="*/ 6096000 w 6096000"/>
              <a:gd name="connsiteY1" fmla="*/ 0 h 3428999"/>
              <a:gd name="connsiteX2" fmla="*/ 6096000 w 6096000"/>
              <a:gd name="connsiteY2" fmla="*/ 3428999 h 3428999"/>
              <a:gd name="connsiteX3" fmla="*/ 0 w 6096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999">
                <a:moveTo>
                  <a:pt x="0" y="0"/>
                </a:moveTo>
                <a:lnTo>
                  <a:pt x="6096000" y="0"/>
                </a:lnTo>
                <a:lnTo>
                  <a:pt x="6096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1"/>
            <a:ext cx="6096000" cy="3428999"/>
          </a:xfrm>
          <a:custGeom>
            <a:avLst/>
            <a:gdLst>
              <a:gd name="connsiteX0" fmla="*/ 0 w 6096000"/>
              <a:gd name="connsiteY0" fmla="*/ 0 h 3428999"/>
              <a:gd name="connsiteX1" fmla="*/ 6096000 w 6096000"/>
              <a:gd name="connsiteY1" fmla="*/ 0 h 3428999"/>
              <a:gd name="connsiteX2" fmla="*/ 6096000 w 6096000"/>
              <a:gd name="connsiteY2" fmla="*/ 3428999 h 3428999"/>
              <a:gd name="connsiteX3" fmla="*/ 0 w 6096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999">
                <a:moveTo>
                  <a:pt x="0" y="0"/>
                </a:moveTo>
                <a:lnTo>
                  <a:pt x="6096000" y="0"/>
                </a:lnTo>
                <a:lnTo>
                  <a:pt x="6096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6096000" cy="6857999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  <a:effectLst/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64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96000" y="3429001"/>
            <a:ext cx="6096000" cy="3428999"/>
          </a:xfrm>
          <a:custGeom>
            <a:avLst/>
            <a:gdLst>
              <a:gd name="connsiteX0" fmla="*/ 0 w 6096000"/>
              <a:gd name="connsiteY0" fmla="*/ 0 h 3428999"/>
              <a:gd name="connsiteX1" fmla="*/ 6096000 w 6096000"/>
              <a:gd name="connsiteY1" fmla="*/ 0 h 3428999"/>
              <a:gd name="connsiteX2" fmla="*/ 6096000 w 6096000"/>
              <a:gd name="connsiteY2" fmla="*/ 3428999 h 3428999"/>
              <a:gd name="connsiteX3" fmla="*/ 0 w 6096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999">
                <a:moveTo>
                  <a:pt x="0" y="0"/>
                </a:moveTo>
                <a:lnTo>
                  <a:pt x="6096000" y="0"/>
                </a:lnTo>
                <a:lnTo>
                  <a:pt x="6096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1"/>
            <a:ext cx="6096000" cy="3428999"/>
          </a:xfrm>
          <a:custGeom>
            <a:avLst/>
            <a:gdLst>
              <a:gd name="connsiteX0" fmla="*/ 0 w 6096000"/>
              <a:gd name="connsiteY0" fmla="*/ 0 h 3428999"/>
              <a:gd name="connsiteX1" fmla="*/ 6096000 w 6096000"/>
              <a:gd name="connsiteY1" fmla="*/ 0 h 3428999"/>
              <a:gd name="connsiteX2" fmla="*/ 6096000 w 6096000"/>
              <a:gd name="connsiteY2" fmla="*/ 3428999 h 3428999"/>
              <a:gd name="connsiteX3" fmla="*/ 0 w 6096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999">
                <a:moveTo>
                  <a:pt x="0" y="0"/>
                </a:moveTo>
                <a:lnTo>
                  <a:pt x="6096000" y="0"/>
                </a:lnTo>
                <a:lnTo>
                  <a:pt x="6096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6096000" cy="6857999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  <a:effectLst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9" name="Zástupný symbol obrázku 11">
            <a:extLst>
              <a:ext uri="{FF2B5EF4-FFF2-40B4-BE49-F238E27FC236}">
                <a16:creationId xmlns:a16="http://schemas.microsoft.com/office/drawing/2014/main" id="{82F6AAE9-37A2-4F8C-BCAA-221286297D57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5788777" y="1034420"/>
            <a:ext cx="2295207" cy="4884408"/>
          </a:xfrm>
        </p:spPr>
      </p:sp>
    </p:spTree>
    <p:extLst>
      <p:ext uri="{BB962C8B-B14F-4D97-AF65-F5344CB8AC3E}">
        <p14:creationId xmlns:p14="http://schemas.microsoft.com/office/powerpoint/2010/main" val="4143467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96000" y="3429001"/>
            <a:ext cx="6096000" cy="3428999"/>
          </a:xfrm>
          <a:custGeom>
            <a:avLst/>
            <a:gdLst>
              <a:gd name="connsiteX0" fmla="*/ 0 w 6096000"/>
              <a:gd name="connsiteY0" fmla="*/ 0 h 3428999"/>
              <a:gd name="connsiteX1" fmla="*/ 6096000 w 6096000"/>
              <a:gd name="connsiteY1" fmla="*/ 0 h 3428999"/>
              <a:gd name="connsiteX2" fmla="*/ 6096000 w 6096000"/>
              <a:gd name="connsiteY2" fmla="*/ 3428999 h 3428999"/>
              <a:gd name="connsiteX3" fmla="*/ 0 w 6096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999">
                <a:moveTo>
                  <a:pt x="0" y="0"/>
                </a:moveTo>
                <a:lnTo>
                  <a:pt x="6096000" y="0"/>
                </a:lnTo>
                <a:lnTo>
                  <a:pt x="6096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1"/>
            <a:ext cx="6096000" cy="3428999"/>
          </a:xfrm>
          <a:custGeom>
            <a:avLst/>
            <a:gdLst>
              <a:gd name="connsiteX0" fmla="*/ 0 w 6096000"/>
              <a:gd name="connsiteY0" fmla="*/ 0 h 3428999"/>
              <a:gd name="connsiteX1" fmla="*/ 6096000 w 6096000"/>
              <a:gd name="connsiteY1" fmla="*/ 0 h 3428999"/>
              <a:gd name="connsiteX2" fmla="*/ 6096000 w 6096000"/>
              <a:gd name="connsiteY2" fmla="*/ 3428999 h 3428999"/>
              <a:gd name="connsiteX3" fmla="*/ 0 w 6096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999">
                <a:moveTo>
                  <a:pt x="0" y="0"/>
                </a:moveTo>
                <a:lnTo>
                  <a:pt x="6096000" y="0"/>
                </a:lnTo>
                <a:lnTo>
                  <a:pt x="6096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6096000" cy="6857999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63105768-7370-41A2-B3B4-32C520B100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79533" y="1764618"/>
            <a:ext cx="5101927" cy="3191319"/>
          </a:xfrm>
          <a:custGeom>
            <a:avLst/>
            <a:gdLst>
              <a:gd name="connsiteX0" fmla="*/ 0 w 5101927"/>
              <a:gd name="connsiteY0" fmla="*/ 0 h 3191319"/>
              <a:gd name="connsiteX1" fmla="*/ 5101927 w 5101927"/>
              <a:gd name="connsiteY1" fmla="*/ 0 h 3191319"/>
              <a:gd name="connsiteX2" fmla="*/ 5101927 w 5101927"/>
              <a:gd name="connsiteY2" fmla="*/ 3191319 h 3191319"/>
              <a:gd name="connsiteX3" fmla="*/ 0 w 5101927"/>
              <a:gd name="connsiteY3" fmla="*/ 3191319 h 319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927" h="3191319">
                <a:moveTo>
                  <a:pt x="0" y="0"/>
                </a:moveTo>
                <a:lnTo>
                  <a:pt x="5101927" y="0"/>
                </a:lnTo>
                <a:lnTo>
                  <a:pt x="5101927" y="3191319"/>
                </a:lnTo>
                <a:lnTo>
                  <a:pt x="0" y="319131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69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A040BE4E-7A57-4E56-B110-313AF0B0BC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633046" y="388735"/>
            <a:ext cx="7746634" cy="6080530"/>
          </a:xfrm>
          <a:prstGeom prst="roundRect">
            <a:avLst>
              <a:gd name="adj" fmla="val 2554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33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258D8BA4-F652-489E-B1D7-E47E4CD2C4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48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Grp="1"/>
          </p:cNvSpPr>
          <p:nvPr>
            <p:ph type="pic" sz="quarter" idx="14"/>
          </p:nvPr>
        </p:nvSpPr>
        <p:spPr>
          <a:xfrm>
            <a:off x="4464665" y="3407041"/>
            <a:ext cx="6709750" cy="2250809"/>
          </a:xfrm>
          <a:prstGeom prst="round2SameRect">
            <a:avLst>
              <a:gd name="adj1" fmla="val 6511"/>
              <a:gd name="adj2" fmla="val 0"/>
            </a:avLst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942E7CFE-EAA4-402E-BF89-3FDE06DC4A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64265" y="781050"/>
            <a:ext cx="3263469" cy="2438400"/>
          </a:xfrm>
          <a:prstGeom prst="round2DiagRect">
            <a:avLst>
              <a:gd name="adj1" fmla="val 0"/>
              <a:gd name="adj2" fmla="val 5859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C347DBD4-F00A-4171-9500-CCBF4A554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10945" y="781050"/>
            <a:ext cx="3263469" cy="2438400"/>
          </a:xfrm>
          <a:prstGeom prst="round2DiagRect">
            <a:avLst>
              <a:gd name="adj1" fmla="val 5957"/>
              <a:gd name="adj2" fmla="val 0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93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37AA2DF-A324-48AB-B8F6-F267466D60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08253" y="0"/>
            <a:ext cx="5702748" cy="5697748"/>
          </a:xfrm>
          <a:prstGeom prst="round2SameRect">
            <a:avLst>
              <a:gd name="adj1" fmla="val 0"/>
              <a:gd name="adj2" fmla="val 2573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08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4CD11917-E968-4843-B6B4-E7A943A7DD8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25526" y="2881047"/>
            <a:ext cx="3258562" cy="2004873"/>
          </a:xfrm>
          <a:prstGeom prst="round2DiagRect">
            <a:avLst>
              <a:gd name="adj1" fmla="val 0"/>
              <a:gd name="adj2" fmla="val 7364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F9843407-D11C-4198-9EEE-6C107B6C6D1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70689" y="2881046"/>
            <a:ext cx="3258562" cy="2004873"/>
          </a:xfrm>
          <a:prstGeom prst="round2DiagRect">
            <a:avLst>
              <a:gd name="adj1" fmla="val 0"/>
              <a:gd name="adj2" fmla="val 7364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2100FC7D-E1F4-41EF-BE34-7DCF331B902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907912" y="2881045"/>
            <a:ext cx="3258562" cy="2004873"/>
          </a:xfrm>
          <a:prstGeom prst="round2DiagRect">
            <a:avLst>
              <a:gd name="adj1" fmla="val 0"/>
              <a:gd name="adj2" fmla="val 7364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287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E060840-AF91-4CEF-A443-BC543CB5C5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31612" y="388735"/>
            <a:ext cx="5713200" cy="6080530"/>
          </a:xfrm>
          <a:prstGeom prst="roundRect">
            <a:avLst>
              <a:gd name="adj" fmla="val 2506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6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58919865-C388-4F61-A357-2E26112024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03998" y="994870"/>
            <a:ext cx="4570415" cy="2443547"/>
          </a:xfrm>
          <a:prstGeom prst="round2DiagRect">
            <a:avLst>
              <a:gd name="adj1" fmla="val 0"/>
              <a:gd name="adj2" fmla="val 6403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D122677-D6B2-4040-8C7A-C4536E623D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9177" y="3708961"/>
            <a:ext cx="4572002" cy="3149039"/>
          </a:xfrm>
          <a:prstGeom prst="round2SameRect">
            <a:avLst>
              <a:gd name="adj1" fmla="val 5778"/>
              <a:gd name="adj2" fmla="val 0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5120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4">
            <a:extLst>
              <a:ext uri="{FF2B5EF4-FFF2-40B4-BE49-F238E27FC236}">
                <a16:creationId xmlns:a16="http://schemas.microsoft.com/office/drawing/2014/main" id="{787DD370-3740-46F7-97FD-A4AFC68ED44A}"/>
              </a:ext>
            </a:extLst>
          </p:cNvPr>
          <p:cNvSpPr/>
          <p:nvPr userDrawn="1"/>
        </p:nvSpPr>
        <p:spPr>
          <a:xfrm>
            <a:off x="7113588" y="380999"/>
            <a:ext cx="5714634" cy="6080530"/>
          </a:xfrm>
          <a:prstGeom prst="roundRect">
            <a:avLst>
              <a:gd name="adj" fmla="val 266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>
            <a:spLocks noGrp="1"/>
          </p:cNvSpPr>
          <p:nvPr>
            <p:ph type="pic" sz="quarter" idx="16"/>
          </p:nvPr>
        </p:nvSpPr>
        <p:spPr>
          <a:xfrm>
            <a:off x="5579445" y="1157404"/>
            <a:ext cx="2134870" cy="4543195"/>
          </a:xfrm>
          <a:custGeom>
            <a:avLst/>
            <a:gdLst>
              <a:gd name="connsiteX0" fmla="*/ 0 w 2134870"/>
              <a:gd name="connsiteY0" fmla="*/ 0 h 4543195"/>
              <a:gd name="connsiteX1" fmla="*/ 2134870 w 2134870"/>
              <a:gd name="connsiteY1" fmla="*/ 0 h 4543195"/>
              <a:gd name="connsiteX2" fmla="*/ 2134870 w 2134870"/>
              <a:gd name="connsiteY2" fmla="*/ 4543195 h 4543195"/>
              <a:gd name="connsiteX3" fmla="*/ 0 w 2134870"/>
              <a:gd name="connsiteY3" fmla="*/ 4543195 h 454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4870" h="4543195">
                <a:moveTo>
                  <a:pt x="0" y="0"/>
                </a:moveTo>
                <a:lnTo>
                  <a:pt x="2134870" y="0"/>
                </a:lnTo>
                <a:lnTo>
                  <a:pt x="2134870" y="4543195"/>
                </a:lnTo>
                <a:lnTo>
                  <a:pt x="0" y="454319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47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4">
            <a:extLst>
              <a:ext uri="{FF2B5EF4-FFF2-40B4-BE49-F238E27FC236}">
                <a16:creationId xmlns:a16="http://schemas.microsoft.com/office/drawing/2014/main" id="{90160CD2-1103-4AD8-BF94-951072D8A1A6}"/>
              </a:ext>
            </a:extLst>
          </p:cNvPr>
          <p:cNvSpPr/>
          <p:nvPr userDrawn="1"/>
        </p:nvSpPr>
        <p:spPr>
          <a:xfrm>
            <a:off x="8963025" y="380999"/>
            <a:ext cx="4714552" cy="6080530"/>
          </a:xfrm>
          <a:prstGeom prst="roundRect">
            <a:avLst>
              <a:gd name="adj" fmla="val 343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>
            <a:spLocks noGrp="1"/>
          </p:cNvSpPr>
          <p:nvPr>
            <p:ph type="pic" sz="quarter" idx="16"/>
          </p:nvPr>
        </p:nvSpPr>
        <p:spPr>
          <a:xfrm>
            <a:off x="9551995" y="1163754"/>
            <a:ext cx="2134870" cy="4543195"/>
          </a:xfrm>
          <a:custGeom>
            <a:avLst/>
            <a:gdLst>
              <a:gd name="connsiteX0" fmla="*/ 0 w 2134870"/>
              <a:gd name="connsiteY0" fmla="*/ 0 h 4543195"/>
              <a:gd name="connsiteX1" fmla="*/ 2134870 w 2134870"/>
              <a:gd name="connsiteY1" fmla="*/ 0 h 4543195"/>
              <a:gd name="connsiteX2" fmla="*/ 2134870 w 2134870"/>
              <a:gd name="connsiteY2" fmla="*/ 4543195 h 4543195"/>
              <a:gd name="connsiteX3" fmla="*/ 0 w 2134870"/>
              <a:gd name="connsiteY3" fmla="*/ 4543195 h 454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4870" h="4543195">
                <a:moveTo>
                  <a:pt x="0" y="0"/>
                </a:moveTo>
                <a:lnTo>
                  <a:pt x="2134870" y="0"/>
                </a:lnTo>
                <a:lnTo>
                  <a:pt x="2134870" y="4543195"/>
                </a:lnTo>
                <a:lnTo>
                  <a:pt x="0" y="454319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Rectangle 74">
            <a:extLst>
              <a:ext uri="{FF2B5EF4-FFF2-40B4-BE49-F238E27FC236}">
                <a16:creationId xmlns:a16="http://schemas.microsoft.com/office/drawing/2014/main" id="{25D99185-6A59-45C7-8E20-C6BA49EF943B}"/>
              </a:ext>
            </a:extLst>
          </p:cNvPr>
          <p:cNvSpPr/>
          <p:nvPr userDrawn="1"/>
        </p:nvSpPr>
        <p:spPr>
          <a:xfrm>
            <a:off x="-1666552" y="380999"/>
            <a:ext cx="4714552" cy="6080530"/>
          </a:xfrm>
          <a:prstGeom prst="roundRect">
            <a:avLst>
              <a:gd name="adj" fmla="val 343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ástupný symbol obrázku 12">
            <a:extLst>
              <a:ext uri="{FF2B5EF4-FFF2-40B4-BE49-F238E27FC236}">
                <a16:creationId xmlns:a16="http://schemas.microsoft.com/office/drawing/2014/main" id="{55D09B26-206C-46BE-B463-5CA41ECAFF39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-1567580" y="1567534"/>
            <a:ext cx="5709910" cy="3571621"/>
          </a:xfrm>
          <a:solidFill>
            <a:srgbClr val="005597"/>
          </a:solidFill>
        </p:spPr>
      </p:sp>
    </p:spTree>
    <p:extLst>
      <p:ext uri="{BB962C8B-B14F-4D97-AF65-F5344CB8AC3E}">
        <p14:creationId xmlns:p14="http://schemas.microsoft.com/office/powerpoint/2010/main" val="2773578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4">
            <a:extLst>
              <a:ext uri="{FF2B5EF4-FFF2-40B4-BE49-F238E27FC236}">
                <a16:creationId xmlns:a16="http://schemas.microsoft.com/office/drawing/2014/main" id="{BF15B81C-3CA6-4279-8BFF-07B28103A13B}"/>
              </a:ext>
            </a:extLst>
          </p:cNvPr>
          <p:cNvSpPr/>
          <p:nvPr userDrawn="1"/>
        </p:nvSpPr>
        <p:spPr>
          <a:xfrm>
            <a:off x="8963025" y="380999"/>
            <a:ext cx="4714552" cy="6080530"/>
          </a:xfrm>
          <a:prstGeom prst="roundRect">
            <a:avLst>
              <a:gd name="adj" fmla="val 343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Zástupný symbol obrázku 13">
            <a:extLst>
              <a:ext uri="{FF2B5EF4-FFF2-40B4-BE49-F238E27FC236}">
                <a16:creationId xmlns:a16="http://schemas.microsoft.com/office/drawing/2014/main" id="{8F8607EB-7F57-4F75-9B7E-D9DF9093977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3671" y="1218937"/>
            <a:ext cx="6733027" cy="4211592"/>
          </a:xfrm>
        </p:spPr>
      </p:sp>
    </p:spTree>
    <p:extLst>
      <p:ext uri="{BB962C8B-B14F-4D97-AF65-F5344CB8AC3E}">
        <p14:creationId xmlns:p14="http://schemas.microsoft.com/office/powerpoint/2010/main" val="35519241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4">
            <a:extLst>
              <a:ext uri="{FF2B5EF4-FFF2-40B4-BE49-F238E27FC236}">
                <a16:creationId xmlns:a16="http://schemas.microsoft.com/office/drawing/2014/main" id="{DC67DD09-65BB-43A0-8EA6-F6A944022A79}"/>
              </a:ext>
            </a:extLst>
          </p:cNvPr>
          <p:cNvSpPr/>
          <p:nvPr userDrawn="1"/>
        </p:nvSpPr>
        <p:spPr>
          <a:xfrm>
            <a:off x="7113588" y="380999"/>
            <a:ext cx="5714634" cy="6080530"/>
          </a:xfrm>
          <a:prstGeom prst="roundRect">
            <a:avLst>
              <a:gd name="adj" fmla="val 28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32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574D95B-DADD-4BB8-B987-9DEFD4EA9360}"/>
              </a:ext>
            </a:extLst>
          </p:cNvPr>
          <p:cNvSpPr/>
          <p:nvPr userDrawn="1"/>
        </p:nvSpPr>
        <p:spPr>
          <a:xfrm>
            <a:off x="9766300" y="0"/>
            <a:ext cx="23114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2F34A0E-9327-41C9-A18F-F92095345C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653798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3000" b="1">
                <a:solidFill>
                  <a:srgbClr val="203864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235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exteriér&#10;&#10;Popis byl vytvořen automaticky">
            <a:extLst>
              <a:ext uri="{FF2B5EF4-FFF2-40B4-BE49-F238E27FC236}">
                <a16:creationId xmlns:a16="http://schemas.microsoft.com/office/drawing/2014/main" id="{355D1EBD-85A9-4D10-B9F1-D9ED9E00D6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"/>
          <a:stretch/>
        </p:blipFill>
        <p:spPr>
          <a:xfrm>
            <a:off x="-1" y="6530"/>
            <a:ext cx="12192001" cy="685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409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258D8BA4-F652-489E-B1D7-E47E4CD2C4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Zástupný text 10">
            <a:extLst>
              <a:ext uri="{FF2B5EF4-FFF2-40B4-BE49-F238E27FC236}">
                <a16:creationId xmlns:a16="http://schemas.microsoft.com/office/drawing/2014/main" id="{10055CEB-4C0B-4B5B-BEF2-1475A565DD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9175" y="1371600"/>
            <a:ext cx="10155238" cy="2057400"/>
          </a:xfrm>
        </p:spPr>
        <p:txBody>
          <a:bodyPr anchor="b">
            <a:noAutofit/>
          </a:bodyPr>
          <a:lstStyle>
            <a:lvl1pPr algn="ctr">
              <a:lnSpc>
                <a:spcPct val="75000"/>
              </a:lnSpc>
              <a:defRPr sz="5400" b="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endParaRPr lang="cs-CZ"/>
          </a:p>
        </p:txBody>
      </p:sp>
      <p:sp>
        <p:nvSpPr>
          <p:cNvPr id="10" name="Zástupný text 10">
            <a:extLst>
              <a:ext uri="{FF2B5EF4-FFF2-40B4-BE49-F238E27FC236}">
                <a16:creationId xmlns:a16="http://schemas.microsoft.com/office/drawing/2014/main" id="{2DD51BEB-7BA6-478C-ABFE-89F056FE723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9175" y="4838070"/>
            <a:ext cx="10155238" cy="1166088"/>
          </a:xfrm>
        </p:spPr>
        <p:txBody>
          <a:bodyPr>
            <a:normAutofit/>
          </a:bodyPr>
          <a:lstStyle>
            <a:lvl1pPr algn="ctr">
              <a:defRPr sz="2000" b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318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019175" y="687657"/>
            <a:ext cx="4973252" cy="3953883"/>
          </a:xfrm>
          <a:prstGeom prst="round2DiagRect">
            <a:avLst>
              <a:gd name="adj1" fmla="val 0"/>
              <a:gd name="adj2" fmla="val 3709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2B38D3CA-EE15-4B62-8520-33FC0022CD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6201161" y="687655"/>
            <a:ext cx="4973252" cy="3953883"/>
          </a:xfrm>
          <a:prstGeom prst="round2DiagRect">
            <a:avLst>
              <a:gd name="adj1" fmla="val 0"/>
              <a:gd name="adj2" fmla="val 3709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7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Obrázek 40" descr="Obsah obrázku exteriér&#10;&#10;Popis byl vytvořen automaticky">
            <a:extLst>
              <a:ext uri="{FF2B5EF4-FFF2-40B4-BE49-F238E27FC236}">
                <a16:creationId xmlns:a16="http://schemas.microsoft.com/office/drawing/2014/main" id="{17F35703-7516-47E1-AE70-49F542C0B8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"/>
          <a:stretch/>
        </p:blipFill>
        <p:spPr>
          <a:xfrm>
            <a:off x="-1" y="6530"/>
            <a:ext cx="12192001" cy="685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0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084575DA-2186-467A-A1D3-E1EC43C0B5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0"/>
            <a:ext cx="11430000" cy="4368800"/>
          </a:xfrm>
          <a:prstGeom prst="round2SameRect">
            <a:avLst>
              <a:gd name="adj1" fmla="val 0"/>
              <a:gd name="adj2" fmla="val 3052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77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14D4CD08-17BF-4570-B0AF-C463FDD66B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633046" y="388735"/>
            <a:ext cx="6729046" cy="6080530"/>
          </a:xfrm>
          <a:prstGeom prst="roundRect">
            <a:avLst>
              <a:gd name="adj" fmla="val 2506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55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ADC9BE8B-5E24-4CF7-ACCF-FC90AB9BF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9175" y="697301"/>
            <a:ext cx="3263469" cy="2438399"/>
          </a:xfrm>
          <a:prstGeom prst="round2DiagRect">
            <a:avLst>
              <a:gd name="adj1" fmla="val 0"/>
              <a:gd name="adj2" fmla="val 6784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3B4C9D96-B376-4BB1-B37D-958C956924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10944" y="697300"/>
            <a:ext cx="3263469" cy="2438399"/>
          </a:xfrm>
          <a:prstGeom prst="round2DiagRect">
            <a:avLst>
              <a:gd name="adj1" fmla="val 0"/>
              <a:gd name="adj2" fmla="val 10691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70F8EA-B1E1-4444-84FA-202385EB6B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65059" y="697298"/>
            <a:ext cx="3263469" cy="2438399"/>
          </a:xfrm>
          <a:prstGeom prst="round2DiagRect">
            <a:avLst>
              <a:gd name="adj1" fmla="val 0"/>
              <a:gd name="adj2" fmla="val 6784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F7A40D86-DA90-4794-8C32-6AC125C7AD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10944" y="697299"/>
            <a:ext cx="3263469" cy="2438399"/>
          </a:xfrm>
          <a:prstGeom prst="round2DiagRect">
            <a:avLst>
              <a:gd name="adj1" fmla="val 0"/>
              <a:gd name="adj2" fmla="val 6784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647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67850A73-C14B-4B13-B1D0-19B881BAABE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31612" y="388735"/>
            <a:ext cx="5713200" cy="6080530"/>
          </a:xfrm>
          <a:prstGeom prst="roundRect">
            <a:avLst>
              <a:gd name="adj" fmla="val 2506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72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821D8-1706-441C-A329-C3069FA59F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7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96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95" r:id="rId16"/>
    <p:sldLayoutId id="2147483669" r:id="rId17"/>
    <p:sldLayoutId id="2147483694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  <p:sldLayoutId id="2147483680" r:id="rId28"/>
    <p:sldLayoutId id="2147483698" r:id="rId29"/>
    <p:sldLayoutId id="2147483699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42">
          <p15:clr>
            <a:srgbClr val="F26B43"/>
          </p15:clr>
        </p15:guide>
        <p15:guide id="2" pos="1279">
          <p15:clr>
            <a:srgbClr val="F26B43"/>
          </p15:clr>
        </p15:guide>
        <p15:guide id="3" pos="1920">
          <p15:clr>
            <a:srgbClr val="F26B43"/>
          </p15:clr>
        </p15:guide>
        <p15:guide id="4" pos="2559">
          <p15:clr>
            <a:srgbClr val="F26B43"/>
          </p15:clr>
        </p15:guide>
        <p15:guide id="5" pos="3201">
          <p15:clr>
            <a:srgbClr val="F26B43"/>
          </p15:clr>
        </p15:guide>
        <p15:guide id="6" pos="7039">
          <p15:clr>
            <a:srgbClr val="F26B43"/>
          </p15:clr>
        </p15:guide>
        <p15:guide id="7" pos="6402">
          <p15:clr>
            <a:srgbClr val="F26B43"/>
          </p15:clr>
        </p15:guide>
        <p15:guide id="8" pos="5760">
          <p15:clr>
            <a:srgbClr val="F26B43"/>
          </p15:clr>
        </p15:guide>
        <p15:guide id="9" pos="5118">
          <p15:clr>
            <a:srgbClr val="F26B43"/>
          </p15:clr>
        </p15:guide>
        <p15:guide id="10" pos="4481">
          <p15:clr>
            <a:srgbClr val="F26B43"/>
          </p15:clr>
        </p15:guide>
        <p15:guide id="11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9175" y="3161004"/>
            <a:ext cx="9178018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5400" b="1" dirty="0">
                <a:solidFill>
                  <a:schemeClr val="bg1"/>
                </a:solidFill>
                <a:latin typeface="+mj-lt"/>
              </a:rPr>
              <a:t>2N Access Unit</a:t>
            </a:r>
            <a:endParaRPr lang="en-US" sz="5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9175" y="4153138"/>
            <a:ext cx="61493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cs-CZ" sz="2500" b="1" dirty="0">
                <a:solidFill>
                  <a:schemeClr val="bg1"/>
                </a:solidFill>
                <a:latin typeface="+mj-lt"/>
              </a:rPr>
              <a:t>Multi-technology access control readers</a:t>
            </a:r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20F4A5F0-B9F2-4F2C-BF55-8FA3F63B2593}"/>
              </a:ext>
            </a:extLst>
          </p:cNvPr>
          <p:cNvGrpSpPr/>
          <p:nvPr/>
        </p:nvGrpSpPr>
        <p:grpSpPr>
          <a:xfrm>
            <a:off x="1119187" y="886815"/>
            <a:ext cx="2599375" cy="654617"/>
            <a:chOff x="1119187" y="886815"/>
            <a:chExt cx="2599375" cy="654617"/>
          </a:xfrm>
        </p:grpSpPr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3EC4D09B-5E07-424C-9E3E-1BFA3D70A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187" y="923432"/>
              <a:ext cx="1065793" cy="618000"/>
            </a:xfrm>
            <a:prstGeom prst="rect">
              <a:avLst/>
            </a:prstGeom>
          </p:spPr>
        </p:pic>
        <p:pic>
          <p:nvPicPr>
            <p:cNvPr id="19" name="Obrázek 18">
              <a:extLst>
                <a:ext uri="{FF2B5EF4-FFF2-40B4-BE49-F238E27FC236}">
                  <a16:creationId xmlns:a16="http://schemas.microsoft.com/office/drawing/2014/main" id="{BDC486B9-C615-4F09-801E-690445024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5856" y="1036113"/>
              <a:ext cx="1282706" cy="461774"/>
            </a:xfrm>
            <a:prstGeom prst="rect">
              <a:avLst/>
            </a:prstGeom>
          </p:spPr>
        </p:pic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211E1E9A-F568-485F-9F0A-6F9225958C48}"/>
                </a:ext>
              </a:extLst>
            </p:cNvPr>
            <p:cNvSpPr txBox="1"/>
            <p:nvPr/>
          </p:nvSpPr>
          <p:spPr>
            <a:xfrm>
              <a:off x="2514231" y="886815"/>
              <a:ext cx="7793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dirty="0">
                  <a:solidFill>
                    <a:schemeClr val="bg1"/>
                  </a:solidFill>
                </a:rPr>
                <a:t>Part </a:t>
              </a:r>
              <a:r>
                <a:rPr lang="cs-CZ" sz="1000" dirty="0" err="1">
                  <a:solidFill>
                    <a:schemeClr val="bg1"/>
                  </a:solidFill>
                </a:rPr>
                <a:t>of</a:t>
              </a:r>
              <a:r>
                <a:rPr lang="cs-CZ" sz="1000" dirty="0">
                  <a:solidFill>
                    <a:schemeClr val="bg1"/>
                  </a:solidFill>
                </a:rPr>
                <a:t> </a:t>
              </a:r>
              <a:r>
                <a:rPr lang="cs-CZ" sz="1000" dirty="0" err="1">
                  <a:solidFill>
                    <a:schemeClr val="bg1"/>
                  </a:solidFill>
                </a:rPr>
                <a:t>the</a:t>
              </a:r>
              <a:endParaRPr lang="cs-CZ" sz="1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561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20765" y="994870"/>
            <a:ext cx="4572002" cy="1723884"/>
            <a:chOff x="1020765" y="4018818"/>
            <a:chExt cx="4572002" cy="1723884"/>
          </a:xfrm>
        </p:grpSpPr>
        <p:sp>
          <p:nvSpPr>
            <p:cNvPr id="3" name="Title 1"/>
            <p:cNvSpPr txBox="1">
              <a:spLocks/>
            </p:cNvSpPr>
            <p:nvPr/>
          </p:nvSpPr>
          <p:spPr>
            <a:xfrm>
              <a:off x="1020765" y="4486332"/>
              <a:ext cx="4565649" cy="125637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lnSpc>
                  <a:spcPct val="120000"/>
                </a:lnSpc>
                <a:spcAft>
                  <a:spcPts val="600"/>
                </a:spcAft>
                <a:defRPr sz="800">
                  <a:solidFill>
                    <a:schemeClr val="tx2"/>
                  </a:solidFill>
                  <a:ea typeface="Karla" pitchFamily="2" charset="0"/>
                  <a:cs typeface="Open Sans" panose="020B0606030504020204" pitchFamily="34" charset="0"/>
                </a:defRPr>
              </a:lvl1pPr>
            </a:lstStyle>
            <a:p>
              <a:r>
                <a:rPr lang="en-US" sz="1400"/>
                <a:t>Server room, warehouse, cleaning room need a higher level of security</a:t>
              </a:r>
            </a:p>
            <a:p>
              <a:r>
                <a:rPr lang="en-US" sz="1400"/>
                <a:t>Multi-technology readers for two-factor authentication</a:t>
              </a:r>
            </a:p>
            <a:p>
              <a:r>
                <a:rPr lang="en-US" sz="1400"/>
                <a:t>Possible combination with time profiles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0765" y="4018818"/>
              <a:ext cx="45720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tx2"/>
                  </a:solidFill>
                  <a:latin typeface="+mj-lt"/>
                </a:rPr>
                <a:t>Highly protected </a:t>
              </a:r>
              <a:r>
                <a:rPr lang="cs-CZ" sz="2000" b="1" dirty="0" err="1">
                  <a:solidFill>
                    <a:schemeClr val="tx2"/>
                  </a:solidFill>
                  <a:latin typeface="+mj-lt"/>
                </a:rPr>
                <a:t>areas</a:t>
              </a:r>
              <a:endParaRPr lang="en-US" sz="20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99234" y="3943884"/>
            <a:ext cx="4570415" cy="2548725"/>
            <a:chOff x="6096793" y="4018818"/>
            <a:chExt cx="4570415" cy="2548725"/>
          </a:xfrm>
        </p:grpSpPr>
        <p:sp>
          <p:nvSpPr>
            <p:cNvPr id="12" name="Title 1"/>
            <p:cNvSpPr txBox="1">
              <a:spLocks/>
            </p:cNvSpPr>
            <p:nvPr/>
          </p:nvSpPr>
          <p:spPr>
            <a:xfrm>
              <a:off x="6096794" y="4486332"/>
              <a:ext cx="4570414" cy="208121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lnSpc>
                  <a:spcPct val="120000"/>
                </a:lnSpc>
                <a:spcAft>
                  <a:spcPts val="600"/>
                </a:spcAft>
                <a:defRPr sz="800">
                  <a:solidFill>
                    <a:schemeClr val="tx2"/>
                  </a:solidFill>
                  <a:ea typeface="Karla" pitchFamily="2" charset="0"/>
                  <a:cs typeface="Open Sans" panose="020B0606030504020204" pitchFamily="34" charset="0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n-US" sz="1400"/>
                <a:t>Ideal for apartment and office buildings up to 64 floors</a:t>
              </a:r>
            </a:p>
            <a:p>
              <a:pPr algn="l">
                <a:spcAft>
                  <a:spcPts val="1200"/>
                </a:spcAft>
              </a:pPr>
              <a:r>
                <a:rPr lang="en-US" sz="1400" b="0" i="0" u="none" strike="noStrike" baseline="0"/>
                <a:t>Floors with restricted access become available after </a:t>
              </a:r>
              <a:br>
                <a:rPr lang="en-US" sz="1400" b="0" i="0" u="none" strike="noStrike" baseline="0"/>
              </a:br>
              <a:r>
                <a:rPr lang="en-US" sz="1400" b="0" i="0" u="none" strike="noStrike" baseline="0"/>
                <a:t>the successful identification of the user</a:t>
              </a:r>
            </a:p>
            <a:p>
              <a:pPr>
                <a:spcAft>
                  <a:spcPts val="1200"/>
                </a:spcAft>
              </a:pPr>
              <a:r>
                <a:rPr lang="en-US" sz="1400"/>
                <a:t>Publicly accessible floors without the need for identification</a:t>
              </a:r>
            </a:p>
            <a:p>
              <a:pPr>
                <a:spcAft>
                  <a:spcPts val="1200"/>
                </a:spcAft>
              </a:pPr>
              <a:r>
                <a:rPr lang="en-US" sz="1400"/>
                <a:t>Works with Axis A9188 I/O relay</a:t>
              </a:r>
              <a:endParaRPr lang="en-US" sz="11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793" y="4018818"/>
              <a:ext cx="45688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tx2"/>
                  </a:solidFill>
                  <a:latin typeface="+mj-lt"/>
                </a:rPr>
                <a:t>Part of </a:t>
              </a:r>
              <a:r>
                <a:rPr lang="cs-CZ" sz="2000" b="1" dirty="0">
                  <a:solidFill>
                    <a:schemeClr val="tx2"/>
                  </a:solidFill>
                  <a:latin typeface="+mj-lt"/>
                </a:rPr>
                <a:t>a </a:t>
              </a:r>
              <a:r>
                <a:rPr lang="en-US" sz="2000" b="1" dirty="0">
                  <a:solidFill>
                    <a:schemeClr val="tx2"/>
                  </a:solidFill>
                  <a:latin typeface="+mj-lt"/>
                </a:rPr>
                <a:t>lift access control</a:t>
              </a:r>
            </a:p>
          </p:txBody>
        </p:sp>
      </p:grpSp>
      <p:pic>
        <p:nvPicPr>
          <p:cNvPr id="17" name="Zástupný symbol obrázku 16" descr="Obsah obrázku osoba, interiér, stojící&#10;&#10;Popis byl vytvořen automaticky">
            <a:extLst>
              <a:ext uri="{FF2B5EF4-FFF2-40B4-BE49-F238E27FC236}">
                <a16:creationId xmlns:a16="http://schemas.microsoft.com/office/drawing/2014/main" id="{6E6B74E4-3976-4391-9B32-4F026AB05D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3" b="13583"/>
          <a:stretch>
            <a:fillRect/>
          </a:stretch>
        </p:blipFill>
        <p:spPr>
          <a:xfrm>
            <a:off x="6604000" y="739775"/>
            <a:ext cx="4570413" cy="2443163"/>
          </a:xfrm>
        </p:spPr>
      </p:pic>
      <p:pic>
        <p:nvPicPr>
          <p:cNvPr id="21" name="Zástupný symbol obrázku 20" descr="Obsah obrázku text, interiér, zeď, bílá&#10;&#10;Popis byl vytvořen automaticky">
            <a:extLst>
              <a:ext uri="{FF2B5EF4-FFF2-40B4-BE49-F238E27FC236}">
                <a16:creationId xmlns:a16="http://schemas.microsoft.com/office/drawing/2014/main" id="{A3DD80AC-345A-4D92-A289-6737CD13EB4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38510" r="-104" b="12812"/>
          <a:stretch/>
        </p:blipFill>
        <p:spPr>
          <a:xfrm>
            <a:off x="1019177" y="3708961"/>
            <a:ext cx="4572002" cy="3149039"/>
          </a:xfrm>
          <a:solidFill>
            <a:schemeClr val="bg1">
              <a:lumMod val="9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6029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obrázku 9" descr="Obsah obrázku osoba, muž&#10;&#10;Popis byl vytvořen automaticky">
            <a:extLst>
              <a:ext uri="{FF2B5EF4-FFF2-40B4-BE49-F238E27FC236}">
                <a16:creationId xmlns:a16="http://schemas.microsoft.com/office/drawing/2014/main" id="{3935A5F6-6B91-4B90-9B2A-EAACA6A445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2" b="7832"/>
          <a:stretch>
            <a:fillRect/>
          </a:stretch>
        </p:blipFill>
        <p:spPr/>
      </p:pic>
      <p:sp>
        <p:nvSpPr>
          <p:cNvPr id="41" name="Rectangle 40"/>
          <p:cNvSpPr/>
          <p:nvPr/>
        </p:nvSpPr>
        <p:spPr>
          <a:xfrm>
            <a:off x="0" y="1562101"/>
            <a:ext cx="12192000" cy="529589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76516" y="4834234"/>
            <a:ext cx="9438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6000" b="1" dirty="0" err="1">
                <a:solidFill>
                  <a:schemeClr val="bg1"/>
                </a:solidFill>
                <a:latin typeface="+mj-lt"/>
              </a:rPr>
              <a:t>Mounting</a:t>
            </a:r>
            <a:r>
              <a:rPr lang="cs-CZ" sz="6000" b="1" dirty="0">
                <a:solidFill>
                  <a:schemeClr val="bg1"/>
                </a:solidFill>
                <a:latin typeface="+mj-lt"/>
              </a:rPr>
              <a:t> and </a:t>
            </a:r>
            <a:r>
              <a:rPr lang="cs-CZ" sz="6000" b="1" dirty="0" err="1">
                <a:solidFill>
                  <a:schemeClr val="bg1"/>
                </a:solidFill>
                <a:latin typeface="+mj-lt"/>
              </a:rPr>
              <a:t>accessories</a:t>
            </a:r>
            <a:endParaRPr lang="en-US" sz="6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290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6821FDBF-F69E-41D5-B316-110283849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7" t="31596" r="42896" b="14463"/>
          <a:stretch/>
        </p:blipFill>
        <p:spPr bwMode="auto">
          <a:xfrm>
            <a:off x="10065731" y="1314449"/>
            <a:ext cx="1421117" cy="301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19175" y="885702"/>
            <a:ext cx="6710076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5400" b="1" dirty="0">
                <a:solidFill>
                  <a:schemeClr val="tx2"/>
                </a:solidFill>
                <a:latin typeface="+mj-lt"/>
              </a:rPr>
              <a:t>2N Access Unit M</a:t>
            </a:r>
            <a:endParaRPr lang="en-US" sz="5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88019D7-77E7-485E-9353-83B50D36533F}"/>
              </a:ext>
            </a:extLst>
          </p:cNvPr>
          <p:cNvSpPr txBox="1">
            <a:spLocks/>
          </p:cNvSpPr>
          <p:nvPr/>
        </p:nvSpPr>
        <p:spPr>
          <a:xfrm>
            <a:off x="1020765" y="3672266"/>
            <a:ext cx="52356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z="2200" dirty="0"/>
              <a:t>Only surface type of the installation</a:t>
            </a:r>
          </a:p>
          <a:p>
            <a:pPr marL="539750" indent="-2698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latin typeface="+mn-lt"/>
              </a:rPr>
              <a:t>on the door frame or on the wall</a:t>
            </a:r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BDEE1587-5C83-4187-8793-5B7EA5FFB467}"/>
              </a:ext>
            </a:extLst>
          </p:cNvPr>
          <p:cNvSpPr txBox="1"/>
          <p:nvPr/>
        </p:nvSpPr>
        <p:spPr>
          <a:xfrm>
            <a:off x="1020764" y="2195892"/>
            <a:ext cx="561104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+mj-lt"/>
              </a:rPr>
              <a:t>No mounting accessory available</a:t>
            </a:r>
          </a:p>
          <a:p>
            <a:pPr marL="539750" indent="-2698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The installation anchor is part of the package</a:t>
            </a:r>
          </a:p>
        </p:txBody>
      </p:sp>
      <p:pic>
        <p:nvPicPr>
          <p:cNvPr id="26" name="Zástupný symbol obrázku 7">
            <a:extLst>
              <a:ext uri="{FF2B5EF4-FFF2-40B4-BE49-F238E27FC236}">
                <a16:creationId xmlns:a16="http://schemas.microsoft.com/office/drawing/2014/main" id="{B9EC4C76-4128-407E-9674-C317E01358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76" t="2647" r="6557" b="1922"/>
          <a:stretch/>
        </p:blipFill>
        <p:spPr>
          <a:xfrm>
            <a:off x="6527417" y="1524000"/>
            <a:ext cx="4393630" cy="5334000"/>
          </a:xfrm>
          <a:prstGeom prst="rect">
            <a:avLst/>
          </a:prstGeom>
        </p:spPr>
      </p:pic>
      <p:sp>
        <p:nvSpPr>
          <p:cNvPr id="27" name="TextBox 9">
            <a:extLst>
              <a:ext uri="{FF2B5EF4-FFF2-40B4-BE49-F238E27FC236}">
                <a16:creationId xmlns:a16="http://schemas.microsoft.com/office/drawing/2014/main" id="{31FB3E90-6F9B-4204-8F16-C02692BCE086}"/>
              </a:ext>
            </a:extLst>
          </p:cNvPr>
          <p:cNvSpPr txBox="1"/>
          <p:nvPr/>
        </p:nvSpPr>
        <p:spPr>
          <a:xfrm>
            <a:off x="1019174" y="4966681"/>
            <a:ext cx="5767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200" b="1" dirty="0">
                <a:solidFill>
                  <a:schemeClr val="tx2"/>
                </a:solidFill>
                <a:latin typeface="+mj-lt"/>
              </a:rPr>
              <a:t>RJ-45 p</a:t>
            </a:r>
            <a:r>
              <a:rPr lang="en-US" sz="2200" b="1" dirty="0" err="1">
                <a:solidFill>
                  <a:schemeClr val="tx2"/>
                </a:solidFill>
                <a:latin typeface="+mj-lt"/>
              </a:rPr>
              <a:t>igtail</a:t>
            </a:r>
            <a:r>
              <a:rPr lang="en-US" sz="22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>
                <a:solidFill>
                  <a:schemeClr val="tx2"/>
                </a:solidFill>
              </a:rPr>
              <a:t>(</a:t>
            </a:r>
            <a:r>
              <a:rPr lang="en-US" dirty="0">
                <a:solidFill>
                  <a:schemeClr val="tx2"/>
                </a:solidFill>
              </a:rPr>
              <a:t>female connector</a:t>
            </a:r>
            <a:r>
              <a:rPr lang="cs-CZ" dirty="0">
                <a:solidFill>
                  <a:schemeClr val="tx2"/>
                </a:solidFill>
              </a:rPr>
              <a:t>) </a:t>
            </a:r>
          </a:p>
          <a:p>
            <a:pPr>
              <a:spcAft>
                <a:spcPts val="1200"/>
              </a:spcAft>
            </a:pPr>
            <a:r>
              <a:rPr lang="en-US" sz="2200" b="1" dirty="0">
                <a:solidFill>
                  <a:schemeClr val="tx2"/>
                </a:solidFill>
                <a:latin typeface="+mj-lt"/>
              </a:rPr>
              <a:t>11-wires </a:t>
            </a:r>
            <a:r>
              <a:rPr lang="en-US" dirty="0">
                <a:solidFill>
                  <a:schemeClr val="tx2"/>
                </a:solidFill>
              </a:rPr>
              <a:t>(IN1, IN2, Active OUT, Relay, External power)</a:t>
            </a:r>
          </a:p>
        </p:txBody>
      </p:sp>
    </p:spTree>
    <p:extLst>
      <p:ext uri="{BB962C8B-B14F-4D97-AF65-F5344CB8AC3E}">
        <p14:creationId xmlns:p14="http://schemas.microsoft.com/office/powerpoint/2010/main" val="340119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9175" y="885702"/>
            <a:ext cx="6710076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5400" b="1" dirty="0">
                <a:solidFill>
                  <a:schemeClr val="tx2"/>
                </a:solidFill>
                <a:latin typeface="+mj-lt"/>
              </a:rPr>
              <a:t>2N Access Unit 2.0</a:t>
            </a:r>
            <a:endParaRPr lang="en-US" sz="5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51296" y="2077996"/>
            <a:ext cx="2378542" cy="159216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 algn="r">
              <a:spcAft>
                <a:spcPts val="1200"/>
              </a:spcAft>
            </a:pPr>
            <a:r>
              <a:rPr lang="cs-CZ" sz="1900" dirty="0" err="1"/>
              <a:t>Frame</a:t>
            </a:r>
            <a:r>
              <a:rPr lang="cs-CZ" sz="1900" dirty="0"/>
              <a:t> </a:t>
            </a:r>
            <a:r>
              <a:rPr lang="cs-CZ" sz="1900" dirty="0" err="1"/>
              <a:t>for</a:t>
            </a:r>
            <a:r>
              <a:rPr lang="cs-CZ" sz="1900" dirty="0"/>
              <a:t> </a:t>
            </a:r>
            <a:r>
              <a:rPr lang="cs-CZ" sz="1900" dirty="0" err="1"/>
              <a:t>surface</a:t>
            </a:r>
            <a:r>
              <a:rPr lang="cs-CZ" sz="1900" dirty="0"/>
              <a:t> </a:t>
            </a:r>
            <a:r>
              <a:rPr lang="cs-CZ" sz="1900" dirty="0" err="1"/>
              <a:t>installation</a:t>
            </a:r>
            <a:endParaRPr lang="cs-CZ" sz="1900" dirty="0"/>
          </a:p>
          <a:p>
            <a:pPr algn="r">
              <a:spcAft>
                <a:spcPts val="400"/>
              </a:spcAft>
            </a:pPr>
            <a:r>
              <a:rPr lang="en-US" sz="1200" dirty="0"/>
              <a:t>No other accessories are needed for surface installation of the intercom/access control reader.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FE74D7-72EE-4792-9B92-BE7F85A084F8}"/>
              </a:ext>
            </a:extLst>
          </p:cNvPr>
          <p:cNvSpPr txBox="1">
            <a:spLocks/>
          </p:cNvSpPr>
          <p:nvPr/>
        </p:nvSpPr>
        <p:spPr>
          <a:xfrm>
            <a:off x="3633057" y="4768233"/>
            <a:ext cx="2302222" cy="159216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 algn="r">
              <a:spcAft>
                <a:spcPts val="1200"/>
              </a:spcAft>
            </a:pPr>
            <a:r>
              <a:rPr lang="cs-CZ" sz="1900" dirty="0" err="1"/>
              <a:t>Frame</a:t>
            </a:r>
            <a:r>
              <a:rPr lang="cs-CZ" sz="1900" dirty="0"/>
              <a:t> </a:t>
            </a:r>
            <a:r>
              <a:rPr lang="cs-CZ" sz="1900" dirty="0" err="1"/>
              <a:t>for</a:t>
            </a:r>
            <a:r>
              <a:rPr lang="cs-CZ" sz="1900" dirty="0"/>
              <a:t> </a:t>
            </a:r>
            <a:r>
              <a:rPr lang="cs-CZ" sz="1900" dirty="0" err="1"/>
              <a:t>recessed</a:t>
            </a:r>
            <a:r>
              <a:rPr lang="cs-CZ" sz="1900" dirty="0"/>
              <a:t> </a:t>
            </a:r>
            <a:r>
              <a:rPr lang="cs-CZ" sz="1900" dirty="0" err="1"/>
              <a:t>installation</a:t>
            </a:r>
            <a:endParaRPr lang="cs-CZ" sz="1900" dirty="0"/>
          </a:p>
          <a:p>
            <a:pPr algn="r">
              <a:spcAft>
                <a:spcPts val="400"/>
              </a:spcAft>
            </a:pPr>
            <a:r>
              <a:rPr lang="en-US" sz="1200" dirty="0"/>
              <a:t>The wider frame covers the uneven edges of a drilled hole</a:t>
            </a:r>
            <a:r>
              <a:rPr lang="cs-CZ" sz="1200" dirty="0"/>
              <a:t>, </a:t>
            </a:r>
            <a:r>
              <a:rPr lang="cs-CZ" sz="1200" dirty="0" err="1"/>
              <a:t>it</a:t>
            </a:r>
            <a:r>
              <a:rPr lang="cs-CZ" sz="1200" dirty="0"/>
              <a:t> </a:t>
            </a:r>
            <a:r>
              <a:rPr lang="cs-CZ" sz="1200" dirty="0" err="1"/>
              <a:t>is</a:t>
            </a:r>
            <a:r>
              <a:rPr lang="cs-CZ" sz="1200" dirty="0"/>
              <a:t> 5mm </a:t>
            </a:r>
            <a:r>
              <a:rPr lang="cs-CZ" sz="1200" dirty="0" err="1"/>
              <a:t>above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surface</a:t>
            </a:r>
            <a:r>
              <a:rPr lang="cs-CZ" sz="1200" dirty="0"/>
              <a:t>.</a:t>
            </a:r>
            <a:endParaRPr lang="en-US" sz="12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E191704-1394-464D-ADDD-575B7A1EE3F3}"/>
              </a:ext>
            </a:extLst>
          </p:cNvPr>
          <p:cNvSpPr txBox="1">
            <a:spLocks/>
          </p:cNvSpPr>
          <p:nvPr/>
        </p:nvSpPr>
        <p:spPr>
          <a:xfrm>
            <a:off x="7931039" y="2231738"/>
            <a:ext cx="2061328" cy="140410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 algn="r">
              <a:spcAft>
                <a:spcPts val="1200"/>
              </a:spcAft>
            </a:pPr>
            <a:r>
              <a:rPr lang="cs-CZ" sz="1900" dirty="0" err="1"/>
              <a:t>Backplacte</a:t>
            </a:r>
            <a:r>
              <a:rPr lang="cs-CZ" sz="1900" dirty="0"/>
              <a:t> </a:t>
            </a:r>
            <a:r>
              <a:rPr lang="cs-CZ" sz="1900" dirty="0" err="1"/>
              <a:t>for</a:t>
            </a:r>
            <a:r>
              <a:rPr lang="cs-CZ" sz="1900" dirty="0"/>
              <a:t> </a:t>
            </a:r>
            <a:r>
              <a:rPr lang="cs-CZ" sz="1900" dirty="0" err="1"/>
              <a:t>glass</a:t>
            </a:r>
            <a:r>
              <a:rPr lang="cs-CZ" sz="1900" dirty="0"/>
              <a:t> </a:t>
            </a:r>
            <a:r>
              <a:rPr lang="cs-CZ" sz="1900" dirty="0" err="1"/>
              <a:t>mount</a:t>
            </a:r>
            <a:endParaRPr lang="cs-CZ" sz="1900" dirty="0"/>
          </a:p>
          <a:p>
            <a:pPr algn="r">
              <a:spcAft>
                <a:spcPts val="400"/>
              </a:spcAft>
            </a:pPr>
            <a:r>
              <a:rPr lang="cs-CZ" sz="1200" dirty="0" err="1"/>
              <a:t>Enables</a:t>
            </a:r>
            <a:r>
              <a:rPr lang="cs-CZ" sz="1200" dirty="0"/>
              <a:t> </a:t>
            </a:r>
            <a:r>
              <a:rPr lang="cs-CZ" sz="1200" dirty="0" err="1"/>
              <a:t>installation</a:t>
            </a:r>
            <a:r>
              <a:rPr lang="cs-CZ" sz="1200" dirty="0"/>
              <a:t> on </a:t>
            </a:r>
            <a:r>
              <a:rPr lang="cs-CZ" sz="1400" b="1" dirty="0" err="1"/>
              <a:t>glass</a:t>
            </a:r>
            <a:r>
              <a:rPr lang="cs-CZ" sz="1200" dirty="0"/>
              <a:t> </a:t>
            </a:r>
            <a:r>
              <a:rPr lang="cs-CZ" sz="1200" dirty="0" err="1"/>
              <a:t>or</a:t>
            </a:r>
            <a:r>
              <a:rPr lang="cs-CZ" sz="1200" dirty="0"/>
              <a:t> </a:t>
            </a:r>
            <a:r>
              <a:rPr lang="cs-CZ" sz="1200" dirty="0" err="1"/>
              <a:t>uneven</a:t>
            </a:r>
            <a:r>
              <a:rPr lang="cs-CZ" sz="1200" dirty="0"/>
              <a:t> </a:t>
            </a:r>
            <a:r>
              <a:rPr lang="cs-CZ" sz="1200" dirty="0" err="1"/>
              <a:t>surfaces</a:t>
            </a:r>
            <a:r>
              <a:rPr lang="cs-CZ" sz="1200" dirty="0"/>
              <a:t>.</a:t>
            </a:r>
            <a:endParaRPr lang="en-US" sz="1200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F7C6E03-FAE8-4D7E-9040-E828F0BB76F9}"/>
              </a:ext>
            </a:extLst>
          </p:cNvPr>
          <p:cNvSpPr txBox="1">
            <a:spLocks/>
          </p:cNvSpPr>
          <p:nvPr/>
        </p:nvSpPr>
        <p:spPr>
          <a:xfrm>
            <a:off x="8061164" y="4907337"/>
            <a:ext cx="2041337" cy="137056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 algn="r">
              <a:spcAft>
                <a:spcPts val="1200"/>
              </a:spcAft>
            </a:pPr>
            <a:r>
              <a:rPr lang="cs-CZ" sz="1900" dirty="0"/>
              <a:t>Box </a:t>
            </a:r>
            <a:r>
              <a:rPr lang="cs-CZ" sz="1900" dirty="0" err="1"/>
              <a:t>for</a:t>
            </a:r>
            <a:r>
              <a:rPr lang="cs-CZ" sz="1900" dirty="0"/>
              <a:t> </a:t>
            </a:r>
            <a:r>
              <a:rPr lang="cs-CZ" sz="1900" dirty="0" err="1"/>
              <a:t>recessed</a:t>
            </a:r>
            <a:r>
              <a:rPr lang="cs-CZ" sz="1900" dirty="0"/>
              <a:t> </a:t>
            </a:r>
            <a:r>
              <a:rPr lang="cs-CZ" sz="1900" dirty="0" err="1"/>
              <a:t>installation</a:t>
            </a:r>
            <a:endParaRPr lang="cs-CZ" sz="1900" dirty="0"/>
          </a:p>
          <a:p>
            <a:pPr algn="r">
              <a:spcAft>
                <a:spcPts val="400"/>
              </a:spcAft>
            </a:pPr>
            <a:r>
              <a:rPr lang="en-US" sz="1200" dirty="0"/>
              <a:t>Flush mounted box for walls or plasterboard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7DA07C78-9D87-47E3-B821-E0A592455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869" y="2020146"/>
            <a:ext cx="1319273" cy="1592168"/>
          </a:xfrm>
          <a:prstGeom prst="rect">
            <a:avLst/>
          </a:prstGeom>
        </p:spPr>
      </p:pic>
      <p:pic>
        <p:nvPicPr>
          <p:cNvPr id="17" name="Obrázek 16" descr="Obsah obrázku text&#10;&#10;Popis byl vytvořen automaticky">
            <a:extLst>
              <a:ext uri="{FF2B5EF4-FFF2-40B4-BE49-F238E27FC236}">
                <a16:creationId xmlns:a16="http://schemas.microsoft.com/office/drawing/2014/main" id="{ACE17C72-CD30-4A47-BBE5-47E7BB4E0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366" y="4587228"/>
            <a:ext cx="1766278" cy="1961782"/>
          </a:xfrm>
          <a:prstGeom prst="rect">
            <a:avLst/>
          </a:prstGeom>
        </p:spPr>
      </p:pic>
      <p:grpSp>
        <p:nvGrpSpPr>
          <p:cNvPr id="42" name="Skupina 41">
            <a:extLst>
              <a:ext uri="{FF2B5EF4-FFF2-40B4-BE49-F238E27FC236}">
                <a16:creationId xmlns:a16="http://schemas.microsoft.com/office/drawing/2014/main" id="{61AB2004-FEA4-493A-A99C-B1D31AD4803A}"/>
              </a:ext>
            </a:extLst>
          </p:cNvPr>
          <p:cNvGrpSpPr/>
          <p:nvPr/>
        </p:nvGrpSpPr>
        <p:grpSpPr>
          <a:xfrm>
            <a:off x="5991797" y="4622589"/>
            <a:ext cx="1666061" cy="2003368"/>
            <a:chOff x="6229068" y="4379674"/>
            <a:chExt cx="1666061" cy="2003368"/>
          </a:xfrm>
        </p:grpSpPr>
        <p:pic>
          <p:nvPicPr>
            <p:cNvPr id="20" name="Obrázek 19" descr="Obsah obrázku text, monitor, rámeček obrázku&#10;&#10;Popis byl vytvořen automaticky">
              <a:extLst>
                <a:ext uri="{FF2B5EF4-FFF2-40B4-BE49-F238E27FC236}">
                  <a16:creationId xmlns:a16="http://schemas.microsoft.com/office/drawing/2014/main" id="{A3B7DDE0-77E7-4F51-A6A9-ED1396BC1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5856" y="4379674"/>
              <a:ext cx="1319273" cy="1493517"/>
            </a:xfrm>
            <a:prstGeom prst="rect">
              <a:avLst/>
            </a:prstGeom>
          </p:spPr>
        </p:pic>
        <p:pic>
          <p:nvPicPr>
            <p:cNvPr id="22" name="Obrázek 21" descr="Obsah obrázku text, monitor, černá, bílá&#10;&#10;Popis byl vytvořen automaticky">
              <a:extLst>
                <a:ext uri="{FF2B5EF4-FFF2-40B4-BE49-F238E27FC236}">
                  <a16:creationId xmlns:a16="http://schemas.microsoft.com/office/drawing/2014/main" id="{A2CB379E-9CCC-4C35-A47D-190EF318A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068" y="4889525"/>
              <a:ext cx="1319273" cy="1493517"/>
            </a:xfrm>
            <a:prstGeom prst="rect">
              <a:avLst/>
            </a:prstGeom>
          </p:spPr>
        </p:pic>
      </p:grpSp>
      <p:grpSp>
        <p:nvGrpSpPr>
          <p:cNvPr id="43" name="Skupina 42">
            <a:extLst>
              <a:ext uri="{FF2B5EF4-FFF2-40B4-BE49-F238E27FC236}">
                <a16:creationId xmlns:a16="http://schemas.microsoft.com/office/drawing/2014/main" id="{BA064F04-8AB7-4553-BDB4-25205D5DEF24}"/>
              </a:ext>
            </a:extLst>
          </p:cNvPr>
          <p:cNvGrpSpPr/>
          <p:nvPr/>
        </p:nvGrpSpPr>
        <p:grpSpPr>
          <a:xfrm>
            <a:off x="5991797" y="1986281"/>
            <a:ext cx="1629257" cy="1951283"/>
            <a:chOff x="3909752" y="2938242"/>
            <a:chExt cx="1629257" cy="1951283"/>
          </a:xfrm>
        </p:grpSpPr>
        <p:pic>
          <p:nvPicPr>
            <p:cNvPr id="29" name="Obrázek 28" descr="Obsah obrázku text, monitor, obrazovka, rámeček obrázku&#10;&#10;Popis byl vytvořen automaticky">
              <a:extLst>
                <a:ext uri="{FF2B5EF4-FFF2-40B4-BE49-F238E27FC236}">
                  <a16:creationId xmlns:a16="http://schemas.microsoft.com/office/drawing/2014/main" id="{945082DA-E1EE-4D62-BE63-76F2C998C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9736" y="2938242"/>
              <a:ext cx="1319273" cy="1510618"/>
            </a:xfrm>
            <a:prstGeom prst="rect">
              <a:avLst/>
            </a:prstGeom>
          </p:spPr>
        </p:pic>
        <p:pic>
          <p:nvPicPr>
            <p:cNvPr id="34" name="Obrázek 33" descr="Obsah obrázku monitor, černá, obrazovka, stříbrná&#10;&#10;Popis byl vytvořen automaticky">
              <a:extLst>
                <a:ext uri="{FF2B5EF4-FFF2-40B4-BE49-F238E27FC236}">
                  <a16:creationId xmlns:a16="http://schemas.microsoft.com/office/drawing/2014/main" id="{7DF83C3E-97A4-4007-B8AB-7A33CEECB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9752" y="3327557"/>
              <a:ext cx="1343292" cy="1561968"/>
            </a:xfrm>
            <a:prstGeom prst="rect">
              <a:avLst/>
            </a:prstGeom>
          </p:spPr>
        </p:pic>
      </p:grpSp>
      <p:grpSp>
        <p:nvGrpSpPr>
          <p:cNvPr id="41" name="Skupina 40">
            <a:extLst>
              <a:ext uri="{FF2B5EF4-FFF2-40B4-BE49-F238E27FC236}">
                <a16:creationId xmlns:a16="http://schemas.microsoft.com/office/drawing/2014/main" id="{026DD58B-F5EB-4B92-9E88-3C32C0F0AC7E}"/>
              </a:ext>
            </a:extLst>
          </p:cNvPr>
          <p:cNvGrpSpPr/>
          <p:nvPr/>
        </p:nvGrpSpPr>
        <p:grpSpPr>
          <a:xfrm>
            <a:off x="118729" y="2645538"/>
            <a:ext cx="2272548" cy="2974603"/>
            <a:chOff x="5350745" y="1865878"/>
            <a:chExt cx="1591262" cy="1987427"/>
          </a:xfrm>
        </p:grpSpPr>
        <p:pic>
          <p:nvPicPr>
            <p:cNvPr id="39" name="Obrázek 38">
              <a:extLst>
                <a:ext uri="{FF2B5EF4-FFF2-40B4-BE49-F238E27FC236}">
                  <a16:creationId xmlns:a16="http://schemas.microsoft.com/office/drawing/2014/main" id="{2FFDE709-87D4-4791-AE8A-8A57C1B9B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96" r="23601"/>
            <a:stretch/>
          </p:blipFill>
          <p:spPr>
            <a:xfrm>
              <a:off x="5350745" y="1865878"/>
              <a:ext cx="1591262" cy="1987427"/>
            </a:xfrm>
            <a:prstGeom prst="rect">
              <a:avLst/>
            </a:prstGeom>
          </p:spPr>
        </p:pic>
        <p:sp>
          <p:nvSpPr>
            <p:cNvPr id="40" name="Obdélník 39">
              <a:extLst>
                <a:ext uri="{FF2B5EF4-FFF2-40B4-BE49-F238E27FC236}">
                  <a16:creationId xmlns:a16="http://schemas.microsoft.com/office/drawing/2014/main" id="{B4771FF8-1A47-4540-8A9F-7B773EC34B0A}"/>
                </a:ext>
              </a:extLst>
            </p:cNvPr>
            <p:cNvSpPr/>
            <p:nvPr/>
          </p:nvSpPr>
          <p:spPr>
            <a:xfrm>
              <a:off x="6486316" y="3610142"/>
              <a:ext cx="169005" cy="887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5" name="Levá složená závorka 44">
            <a:extLst>
              <a:ext uri="{FF2B5EF4-FFF2-40B4-BE49-F238E27FC236}">
                <a16:creationId xmlns:a16="http://schemas.microsoft.com/office/drawing/2014/main" id="{0293DB14-F0E7-4B01-AB9F-538A0F6F5040}"/>
              </a:ext>
            </a:extLst>
          </p:cNvPr>
          <p:cNvSpPr/>
          <p:nvPr/>
        </p:nvSpPr>
        <p:spPr>
          <a:xfrm>
            <a:off x="2453238" y="2781701"/>
            <a:ext cx="914925" cy="2974603"/>
          </a:xfrm>
          <a:prstGeom prst="leftBrace">
            <a:avLst>
              <a:gd name="adj1" fmla="val 56726"/>
              <a:gd name="adj2" fmla="val 47088"/>
            </a:avLst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C276FAB5-7A75-4F46-9E34-97DB0F5889BB}"/>
              </a:ext>
            </a:extLst>
          </p:cNvPr>
          <p:cNvSpPr txBox="1"/>
          <p:nvPr/>
        </p:nvSpPr>
        <p:spPr>
          <a:xfrm>
            <a:off x="2199635" y="2393003"/>
            <a:ext cx="1351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SURFACE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8E734C0B-EB98-45A7-8EDD-9B151805345E}"/>
              </a:ext>
            </a:extLst>
          </p:cNvPr>
          <p:cNvSpPr txBox="1"/>
          <p:nvPr/>
        </p:nvSpPr>
        <p:spPr>
          <a:xfrm>
            <a:off x="2138921" y="5785080"/>
            <a:ext cx="1543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RECESSED</a:t>
            </a:r>
            <a:endParaRPr lang="en-GB" sz="2000" b="1" dirty="0">
              <a:solidFill>
                <a:srgbClr val="C00000"/>
              </a:solidFill>
            </a:endParaRPr>
          </a:p>
        </p:txBody>
      </p:sp>
      <p:cxnSp>
        <p:nvCxnSpPr>
          <p:cNvPr id="49" name="Přímá spojnice 48">
            <a:extLst>
              <a:ext uri="{FF2B5EF4-FFF2-40B4-BE49-F238E27FC236}">
                <a16:creationId xmlns:a16="http://schemas.microsoft.com/office/drawing/2014/main" id="{5787AEBE-8F6E-4845-B0F1-7679E568C2DB}"/>
              </a:ext>
            </a:extLst>
          </p:cNvPr>
          <p:cNvCxnSpPr>
            <a:cxnSpLocks/>
          </p:cNvCxnSpPr>
          <p:nvPr/>
        </p:nvCxnSpPr>
        <p:spPr>
          <a:xfrm>
            <a:off x="3551296" y="4177363"/>
            <a:ext cx="810911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98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Obdélník 7">
            <a:extLst>
              <a:ext uri="{FF2B5EF4-FFF2-40B4-BE49-F238E27FC236}">
                <a16:creationId xmlns:a16="http://schemas.microsoft.com/office/drawing/2014/main" id="{DC200B10-472A-4F4A-B2C6-549E22643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3457" y="1187759"/>
            <a:ext cx="31223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en-GB" altLang="en-US" sz="14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Communication &amp; Access Control</a:t>
            </a:r>
          </a:p>
        </p:txBody>
      </p:sp>
      <p:sp>
        <p:nvSpPr>
          <p:cNvPr id="67" name="TextBox 38">
            <a:extLst>
              <a:ext uri="{FF2B5EF4-FFF2-40B4-BE49-F238E27FC236}">
                <a16:creationId xmlns:a16="http://schemas.microsoft.com/office/drawing/2014/main" id="{F9B790DB-C797-4A53-A9FE-6E6FB237736E}"/>
              </a:ext>
            </a:extLst>
          </p:cNvPr>
          <p:cNvSpPr txBox="1"/>
          <p:nvPr/>
        </p:nvSpPr>
        <p:spPr>
          <a:xfrm>
            <a:off x="4702647" y="1187759"/>
            <a:ext cx="27867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179388" indent="-179388">
              <a:buClr>
                <a:srgbClr val="004E97"/>
              </a:buClr>
              <a:buFont typeface="Arial" pitchFamily="34" charset="0"/>
              <a:buChar char="•"/>
              <a:defRPr sz="1200">
                <a:solidFill>
                  <a:srgbClr val="2C2C2C"/>
                </a:solidFill>
                <a:latin typeface="Verdana" pitchFamily="34" charset="0"/>
              </a:defRPr>
            </a:lvl1pPr>
          </a:lstStyle>
          <a:p>
            <a:pPr algn="ctr">
              <a:buClr>
                <a:schemeClr val="bg1"/>
              </a:buClr>
            </a:pPr>
            <a:r>
              <a:rPr lang="en-US" altLang="en-US" sz="1400" dirty="0">
                <a:solidFill>
                  <a:schemeClr val="bg1"/>
                </a:solidFill>
                <a:latin typeface="+mj-lt"/>
              </a:rPr>
              <a:t>HD audio and video quality</a:t>
            </a:r>
          </a:p>
        </p:txBody>
      </p:sp>
      <p:sp>
        <p:nvSpPr>
          <p:cNvPr id="68" name="TextBox 39">
            <a:extLst>
              <a:ext uri="{FF2B5EF4-FFF2-40B4-BE49-F238E27FC236}">
                <a16:creationId xmlns:a16="http://schemas.microsoft.com/office/drawing/2014/main" id="{BF980BF4-0AD9-44B8-8676-1FFBF30F26A2}"/>
              </a:ext>
            </a:extLst>
          </p:cNvPr>
          <p:cNvSpPr txBox="1"/>
          <p:nvPr/>
        </p:nvSpPr>
        <p:spPr>
          <a:xfrm>
            <a:off x="7616800" y="1187759"/>
            <a:ext cx="34061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179388" indent="-179388">
              <a:buClr>
                <a:srgbClr val="004E97"/>
              </a:buClr>
              <a:buFont typeface="Arial" pitchFamily="34" charset="0"/>
              <a:buChar char="•"/>
              <a:defRPr sz="1200">
                <a:solidFill>
                  <a:srgbClr val="2C2C2C"/>
                </a:solidFill>
                <a:latin typeface="Verdana" pitchFamily="34" charset="0"/>
              </a:defRPr>
            </a:lvl1pPr>
          </a:lstStyle>
          <a:p>
            <a:pPr>
              <a:buClr>
                <a:schemeClr val="bg1"/>
              </a:buClr>
            </a:pPr>
            <a:r>
              <a:rPr lang="en-GB" altLang="en-US" sz="1400" dirty="0">
                <a:solidFill>
                  <a:schemeClr val="bg1"/>
                </a:solidFill>
                <a:latin typeface="+mj-lt"/>
              </a:rPr>
              <a:t>Open standards for integration</a:t>
            </a:r>
          </a:p>
        </p:txBody>
      </p:sp>
      <p:cxnSp>
        <p:nvCxnSpPr>
          <p:cNvPr id="168" name="Straight Connector 14">
            <a:extLst>
              <a:ext uri="{FF2B5EF4-FFF2-40B4-BE49-F238E27FC236}">
                <a16:creationId xmlns:a16="http://schemas.microsoft.com/office/drawing/2014/main" id="{F7E22491-7A5C-4594-8E47-309A8B6EEBEC}"/>
              </a:ext>
            </a:extLst>
          </p:cNvPr>
          <p:cNvCxnSpPr>
            <a:cxnSpLocks/>
          </p:cNvCxnSpPr>
          <p:nvPr/>
        </p:nvCxnSpPr>
        <p:spPr>
          <a:xfrm flipH="1">
            <a:off x="1019175" y="4298335"/>
            <a:ext cx="10155238" cy="0"/>
          </a:xfrm>
          <a:prstGeom prst="line">
            <a:avLst/>
          </a:prstGeom>
          <a:ln w="12700">
            <a:solidFill>
              <a:schemeClr val="tx1">
                <a:alpha val="2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Zástupný symbol pro text 39">
            <a:extLst>
              <a:ext uri="{FF2B5EF4-FFF2-40B4-BE49-F238E27FC236}">
                <a16:creationId xmlns:a16="http://schemas.microsoft.com/office/drawing/2014/main" id="{6AC82B93-D227-4038-A4BC-8A57E682E0F4}"/>
              </a:ext>
            </a:extLst>
          </p:cNvPr>
          <p:cNvSpPr txBox="1">
            <a:spLocks/>
          </p:cNvSpPr>
          <p:nvPr/>
        </p:nvSpPr>
        <p:spPr bwMode="auto">
          <a:xfrm>
            <a:off x="1370101" y="6180647"/>
            <a:ext cx="2055063" cy="438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1313" indent="-342900" algn="ctr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600" b="0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b="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marR="0" lvl="0" indent="-342900" algn="ctr" defTabSz="45561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500" b="1" dirty="0" err="1">
                <a:solidFill>
                  <a:srgbClr val="002F55"/>
                </a:solidFill>
                <a:latin typeface="+mn-lt"/>
              </a:rPr>
              <a:t>External</a:t>
            </a:r>
            <a:r>
              <a:rPr lang="cs-CZ" sz="1500" b="1" dirty="0">
                <a:solidFill>
                  <a:srgbClr val="002F55"/>
                </a:solidFill>
                <a:latin typeface="+mn-lt"/>
              </a:rPr>
              <a:t> USB </a:t>
            </a:r>
            <a:r>
              <a:rPr lang="cs-CZ" sz="1500" b="1" dirty="0" err="1">
                <a:solidFill>
                  <a:srgbClr val="002F55"/>
                </a:solidFill>
                <a:latin typeface="+mn-lt"/>
              </a:rPr>
              <a:t>readers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2F55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9" name="Zástupný symbol pro text 39">
            <a:extLst>
              <a:ext uri="{FF2B5EF4-FFF2-40B4-BE49-F238E27FC236}">
                <a16:creationId xmlns:a16="http://schemas.microsoft.com/office/drawing/2014/main" id="{45383796-03E6-418E-88FD-4C5EE9BF72E4}"/>
              </a:ext>
            </a:extLst>
          </p:cNvPr>
          <p:cNvSpPr txBox="1">
            <a:spLocks/>
          </p:cNvSpPr>
          <p:nvPr/>
        </p:nvSpPr>
        <p:spPr>
          <a:xfrm>
            <a:off x="5378160" y="6180647"/>
            <a:ext cx="1886856" cy="438298"/>
          </a:xfrm>
          <a:prstGeom prst="rect">
            <a:avLst/>
          </a:prstGeom>
        </p:spPr>
        <p:txBody>
          <a:bodyPr lIns="0" tIns="0" rIns="0" bIns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cs-CZ" sz="1500" dirty="0" err="1">
                <a:solidFill>
                  <a:srgbClr val="002F55"/>
                </a:solidFill>
                <a:latin typeface="+mn-lt"/>
              </a:rPr>
              <a:t>PoE</a:t>
            </a:r>
            <a:r>
              <a:rPr lang="cs-CZ" sz="1500" dirty="0">
                <a:solidFill>
                  <a:srgbClr val="002F55"/>
                </a:solidFill>
                <a:latin typeface="+mn-lt"/>
              </a:rPr>
              <a:t> </a:t>
            </a:r>
            <a:r>
              <a:rPr lang="cs-CZ" sz="1500" dirty="0" err="1">
                <a:solidFill>
                  <a:srgbClr val="002F55"/>
                </a:solidFill>
                <a:latin typeface="+mn-lt"/>
              </a:rPr>
              <a:t>injector</a:t>
            </a:r>
            <a:endParaRPr lang="cs-CZ" sz="1500" dirty="0">
              <a:solidFill>
                <a:srgbClr val="002F55"/>
              </a:solidFill>
              <a:latin typeface="+mn-lt"/>
            </a:endParaRP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3CE0F742-F253-4078-9352-0D1CB61639ED}"/>
              </a:ext>
            </a:extLst>
          </p:cNvPr>
          <p:cNvGrpSpPr/>
          <p:nvPr/>
        </p:nvGrpSpPr>
        <p:grpSpPr>
          <a:xfrm>
            <a:off x="1562826" y="3843860"/>
            <a:ext cx="9279798" cy="587010"/>
            <a:chOff x="3244904" y="3843860"/>
            <a:chExt cx="9279798" cy="587010"/>
          </a:xfrm>
        </p:grpSpPr>
        <p:sp>
          <p:nvSpPr>
            <p:cNvPr id="47" name="Zástupný symbol pro text 39">
              <a:extLst>
                <a:ext uri="{FF2B5EF4-FFF2-40B4-BE49-F238E27FC236}">
                  <a16:creationId xmlns:a16="http://schemas.microsoft.com/office/drawing/2014/main" id="{CCDC8001-FB26-490E-A5F2-C4F9B3C1FA08}"/>
                </a:ext>
              </a:extLst>
            </p:cNvPr>
            <p:cNvSpPr txBox="1">
              <a:spLocks/>
            </p:cNvSpPr>
            <p:nvPr/>
          </p:nvSpPr>
          <p:spPr>
            <a:xfrm>
              <a:off x="3244904" y="3843860"/>
              <a:ext cx="1886856" cy="578654"/>
            </a:xfrm>
            <a:prstGeom prst="rect">
              <a:avLst/>
            </a:prstGeom>
          </p:spPr>
          <p:txBody>
            <a:bodyPr lIns="0" tIns="0" rIns="0" bIns="0" anchor="t" anchorCtr="0"/>
            <a:lstStyle>
              <a:lvl1pPr marL="341313" indent="-342900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defRPr sz="2500" b="1" kern="1200">
                  <a:solidFill>
                    <a:srgbClr val="004E97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1pPr>
              <a:lvl2pPr marL="741363" indent="-285750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2pPr>
              <a:lvl3pPr marL="1141413" indent="-228600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3pPr>
              <a:lvl4pPr marL="1598613" indent="-228600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1400" i="1" kern="1200">
                  <a:solidFill>
                    <a:schemeClr val="tx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4pPr>
              <a:lvl5pPr marL="2055813" indent="-228600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cs-CZ" sz="1500" i="0" u="none" strike="noStrike" kern="1200" cap="none" spc="0" normalizeH="0" baseline="0" noProof="0" dirty="0">
                  <a:ln>
                    <a:noFill/>
                  </a:ln>
                  <a:solidFill>
                    <a:srgbClr val="002F55"/>
                  </a:solidFill>
                  <a:effectLst/>
                  <a:uLnTx/>
                  <a:uFillTx/>
                  <a:latin typeface="+mn-lt"/>
                </a:rPr>
                <a:t>2N® </a:t>
              </a:r>
              <a:r>
                <a:rPr kumimoji="0" lang="cs-CZ" sz="15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F55"/>
                  </a:solidFill>
                  <a:effectLst/>
                  <a:uLnTx/>
                  <a:uFillTx/>
                  <a:latin typeface="+mn-lt"/>
                </a:rPr>
                <a:t>Security</a:t>
              </a:r>
              <a:r>
                <a:rPr kumimoji="0" lang="cs-CZ" sz="1500" i="0" u="none" strike="noStrike" kern="1200" cap="none" spc="0" normalizeH="0" baseline="0" noProof="0" dirty="0">
                  <a:ln>
                    <a:noFill/>
                  </a:ln>
                  <a:solidFill>
                    <a:srgbClr val="002F55"/>
                  </a:solidFill>
                  <a:effectLst/>
                  <a:uLnTx/>
                  <a:uFillTx/>
                  <a:latin typeface="+mn-lt"/>
                </a:rPr>
                <a:t> </a:t>
              </a:r>
              <a:r>
                <a:rPr kumimoji="0" lang="cs-CZ" sz="15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F55"/>
                  </a:solidFill>
                  <a:effectLst/>
                  <a:uLnTx/>
                  <a:uFillTx/>
                  <a:latin typeface="+mn-lt"/>
                </a:rPr>
                <a:t>Relay</a:t>
              </a:r>
              <a:endParaRPr kumimoji="0" lang="cs-CZ" sz="15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50" name="Zástupný symbol pro text 39">
              <a:extLst>
                <a:ext uri="{FF2B5EF4-FFF2-40B4-BE49-F238E27FC236}">
                  <a16:creationId xmlns:a16="http://schemas.microsoft.com/office/drawing/2014/main" id="{3146272F-BB61-4100-9590-0E0A0C2FACD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846790" y="3843860"/>
              <a:ext cx="2313754" cy="578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marL="341313" indent="-342900" algn="ctr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defRPr sz="1600" b="0" kern="1200">
                  <a:solidFill>
                    <a:srgbClr val="004E97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1pPr>
              <a:lvl2pPr marL="741363" indent="-285750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600" b="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2pPr>
              <a:lvl3pPr marL="1141413" indent="-228600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600" b="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3pPr>
              <a:lvl4pPr marL="1598613" indent="-228600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1600" b="0" i="1" kern="1200">
                  <a:solidFill>
                    <a:schemeClr val="tx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4pPr>
              <a:lvl5pPr marL="2055813" indent="-228600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 b="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88" marR="0" lvl="0" indent="-3175" algn="ctr" defTabSz="455613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cs-CZ" sz="1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F55"/>
                  </a:solidFill>
                  <a:effectLst/>
                  <a:uLnTx/>
                  <a:uFillTx/>
                  <a:latin typeface="+mn-lt"/>
                </a:rPr>
                <a:t>Door</a:t>
              </a:r>
              <a:r>
                <a:rPr kumimoji="0" lang="cs-CZ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F55"/>
                  </a:solidFill>
                  <a:effectLst/>
                  <a:uLnTx/>
                  <a:uFillTx/>
                  <a:latin typeface="+mn-lt"/>
                </a:rPr>
                <a:t> </a:t>
              </a:r>
              <a:r>
                <a:rPr kumimoji="0" lang="cs-CZ" sz="1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F55"/>
                  </a:solidFill>
                  <a:effectLst/>
                  <a:uLnTx/>
                  <a:uFillTx/>
                  <a:latin typeface="+mn-lt"/>
                </a:rPr>
                <a:t>strikes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70" name="Zástupný symbol pro text 39">
              <a:extLst>
                <a:ext uri="{FF2B5EF4-FFF2-40B4-BE49-F238E27FC236}">
                  <a16:creationId xmlns:a16="http://schemas.microsoft.com/office/drawing/2014/main" id="{F9ACD3B4-121E-4D9F-8D09-3531D3002C7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210948" y="3852216"/>
              <a:ext cx="2313754" cy="578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marL="341313" indent="-342900" algn="ctr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defRPr sz="1600" b="0" kern="1200">
                  <a:solidFill>
                    <a:srgbClr val="004E97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1pPr>
              <a:lvl2pPr marL="741363" indent="-285750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600" b="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2pPr>
              <a:lvl3pPr marL="1141413" indent="-228600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600" b="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3pPr>
              <a:lvl4pPr marL="1598613" indent="-228600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1600" b="0" i="1" kern="1200">
                  <a:solidFill>
                    <a:schemeClr val="tx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4pPr>
              <a:lvl5pPr marL="2055813" indent="-228600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 b="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88" marR="0" lvl="0" indent="-3175" algn="ctr" defTabSz="455613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cs-CZ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F55"/>
                  </a:solidFill>
                  <a:effectLst/>
                  <a:uLnTx/>
                  <a:uFillTx/>
                  <a:latin typeface="+mn-lt"/>
                </a:rPr>
                <a:t>RFID </a:t>
              </a:r>
              <a:r>
                <a:rPr kumimoji="0" lang="cs-CZ" sz="1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F55"/>
                  </a:solidFill>
                  <a:effectLst/>
                  <a:uLnTx/>
                  <a:uFillTx/>
                  <a:latin typeface="+mn-lt"/>
                </a:rPr>
                <a:t>cards</a:t>
              </a:r>
              <a:r>
                <a:rPr kumimoji="0" lang="cs-CZ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F55"/>
                  </a:solidFill>
                  <a:effectLst/>
                  <a:uLnTx/>
                  <a:uFillTx/>
                  <a:latin typeface="+mn-lt"/>
                </a:rPr>
                <a:t> and </a:t>
              </a:r>
              <a:r>
                <a:rPr kumimoji="0" lang="cs-CZ" sz="1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F55"/>
                  </a:solidFill>
                  <a:effectLst/>
                  <a:uLnTx/>
                  <a:uFillTx/>
                  <a:latin typeface="+mn-lt"/>
                </a:rPr>
                <a:t>fobs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25" name="TextBox 1">
            <a:extLst>
              <a:ext uri="{FF2B5EF4-FFF2-40B4-BE49-F238E27FC236}">
                <a16:creationId xmlns:a16="http://schemas.microsoft.com/office/drawing/2014/main" id="{90D4A117-9502-4D31-AB54-C8DD4DA5E1EA}"/>
              </a:ext>
            </a:extLst>
          </p:cNvPr>
          <p:cNvSpPr txBox="1"/>
          <p:nvPr/>
        </p:nvSpPr>
        <p:spPr>
          <a:xfrm>
            <a:off x="1019175" y="885702"/>
            <a:ext cx="954405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5400" b="1" dirty="0" err="1">
                <a:solidFill>
                  <a:schemeClr val="tx2"/>
                </a:solidFill>
                <a:latin typeface="+mj-lt"/>
              </a:rPr>
              <a:t>Additional</a:t>
            </a:r>
            <a:r>
              <a:rPr lang="cs-CZ" sz="5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5400" b="1" dirty="0" err="1">
                <a:solidFill>
                  <a:schemeClr val="tx2"/>
                </a:solidFill>
                <a:latin typeface="+mj-lt"/>
              </a:rPr>
              <a:t>accessories</a:t>
            </a:r>
            <a:r>
              <a:rPr lang="cs-CZ" sz="5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3600" dirty="0">
                <a:solidFill>
                  <a:schemeClr val="tx2"/>
                </a:solidFill>
                <a:latin typeface="+mj-lt"/>
              </a:rPr>
              <a:t>(</a:t>
            </a:r>
            <a:r>
              <a:rPr lang="cs-CZ" sz="3600" dirty="0" err="1">
                <a:solidFill>
                  <a:schemeClr val="tx2"/>
                </a:solidFill>
                <a:latin typeface="+mj-lt"/>
              </a:rPr>
              <a:t>common</a:t>
            </a:r>
            <a:r>
              <a:rPr lang="cs-CZ" sz="3600" dirty="0">
                <a:solidFill>
                  <a:schemeClr val="tx2"/>
                </a:solidFill>
                <a:latin typeface="+mj-lt"/>
              </a:rPr>
              <a:t>)</a:t>
            </a:r>
            <a:endParaRPr lang="en-US" sz="5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7" name="Obrázek 6" descr="Obsah obrázku elektronika&#10;&#10;Popis byl vytvořen automaticky">
            <a:extLst>
              <a:ext uri="{FF2B5EF4-FFF2-40B4-BE49-F238E27FC236}">
                <a16:creationId xmlns:a16="http://schemas.microsoft.com/office/drawing/2014/main" id="{BF718FD9-7D19-4929-9F8C-9DFDC8A2BF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404" y="2310844"/>
            <a:ext cx="1806203" cy="140883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7D06442-C064-49C6-98A9-9FB3CE2B14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61" y="1933578"/>
            <a:ext cx="724253" cy="1899266"/>
          </a:xfrm>
          <a:prstGeom prst="rect">
            <a:avLst/>
          </a:prstGeom>
        </p:spPr>
      </p:pic>
      <p:sp>
        <p:nvSpPr>
          <p:cNvPr id="35" name="Zástupný symbol pro text 39">
            <a:extLst>
              <a:ext uri="{FF2B5EF4-FFF2-40B4-BE49-F238E27FC236}">
                <a16:creationId xmlns:a16="http://schemas.microsoft.com/office/drawing/2014/main" id="{D8A6ACF1-79E3-4C70-A9BB-59940CDABB7C}"/>
              </a:ext>
            </a:extLst>
          </p:cNvPr>
          <p:cNvSpPr txBox="1">
            <a:spLocks/>
          </p:cNvSpPr>
          <p:nvPr/>
        </p:nvSpPr>
        <p:spPr>
          <a:xfrm>
            <a:off x="8766838" y="6136828"/>
            <a:ext cx="1886856" cy="438298"/>
          </a:xfrm>
          <a:prstGeom prst="rect">
            <a:avLst/>
          </a:prstGeom>
        </p:spPr>
        <p:txBody>
          <a:bodyPr lIns="0" tIns="0" rIns="0" bIns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cs-CZ" sz="1500" dirty="0" err="1">
                <a:solidFill>
                  <a:srgbClr val="002F55"/>
                </a:solidFill>
                <a:latin typeface="+mn-lt"/>
              </a:rPr>
              <a:t>External</a:t>
            </a:r>
            <a:r>
              <a:rPr lang="cs-CZ" sz="1500" dirty="0">
                <a:solidFill>
                  <a:srgbClr val="002F55"/>
                </a:solidFill>
                <a:latin typeface="+mn-lt"/>
              </a:rPr>
              <a:t> IP </a:t>
            </a:r>
            <a:r>
              <a:rPr lang="cs-CZ" sz="1500" dirty="0" err="1">
                <a:solidFill>
                  <a:srgbClr val="002F55"/>
                </a:solidFill>
                <a:latin typeface="+mn-lt"/>
              </a:rPr>
              <a:t>relay</a:t>
            </a:r>
            <a:endParaRPr lang="cs-CZ" sz="1500" dirty="0">
              <a:solidFill>
                <a:srgbClr val="002F55"/>
              </a:solidFill>
              <a:latin typeface="+mn-lt"/>
            </a:endParaRPr>
          </a:p>
        </p:txBody>
      </p:sp>
      <p:pic>
        <p:nvPicPr>
          <p:cNvPr id="17" name="Obrázek 16" descr="Obsah obrázku text&#10;&#10;Popis byl vytvořen automaticky">
            <a:extLst>
              <a:ext uri="{FF2B5EF4-FFF2-40B4-BE49-F238E27FC236}">
                <a16:creationId xmlns:a16="http://schemas.microsoft.com/office/drawing/2014/main" id="{B39C8931-07EC-466C-8D7B-6BC74A1A2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920" y="2264107"/>
            <a:ext cx="1759897" cy="1357635"/>
          </a:xfrm>
          <a:prstGeom prst="rect">
            <a:avLst/>
          </a:prstGeom>
        </p:spPr>
      </p:pic>
      <p:pic>
        <p:nvPicPr>
          <p:cNvPr id="15" name="Obrázek 14" descr="Obsah obrázku nůžky, nástroj&#10;&#10;Popis byl vytvořen automaticky">
            <a:extLst>
              <a:ext uri="{FF2B5EF4-FFF2-40B4-BE49-F238E27FC236}">
                <a16:creationId xmlns:a16="http://schemas.microsoft.com/office/drawing/2014/main" id="{5582BA9F-396F-4DB1-ACAD-2231ED831F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68" y="2310844"/>
            <a:ext cx="1886856" cy="1455575"/>
          </a:xfrm>
          <a:prstGeom prst="rect">
            <a:avLst/>
          </a:prstGeom>
        </p:spPr>
      </p:pic>
      <p:grpSp>
        <p:nvGrpSpPr>
          <p:cNvPr id="22" name="Skupina 21">
            <a:extLst>
              <a:ext uri="{FF2B5EF4-FFF2-40B4-BE49-F238E27FC236}">
                <a16:creationId xmlns:a16="http://schemas.microsoft.com/office/drawing/2014/main" id="{B60E5AC6-A423-4098-9BD0-B26C2C90C22D}"/>
              </a:ext>
            </a:extLst>
          </p:cNvPr>
          <p:cNvGrpSpPr/>
          <p:nvPr/>
        </p:nvGrpSpPr>
        <p:grpSpPr>
          <a:xfrm>
            <a:off x="869895" y="4270131"/>
            <a:ext cx="2806027" cy="1910516"/>
            <a:chOff x="869895" y="4270131"/>
            <a:chExt cx="2806027" cy="1910516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5AC61EB0-DC9C-4AD7-959C-25DA40AB9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95442">
              <a:off x="869895" y="4515686"/>
              <a:ext cx="2311097" cy="1410986"/>
            </a:xfrm>
            <a:prstGeom prst="rect">
              <a:avLst/>
            </a:prstGeom>
          </p:spPr>
        </p:pic>
        <p:pic>
          <p:nvPicPr>
            <p:cNvPr id="19" name="Obrázek 18" descr="Obsah obrázku tmavé&#10;&#10;Popis byl vytvořen automaticky">
              <a:extLst>
                <a:ext uri="{FF2B5EF4-FFF2-40B4-BE49-F238E27FC236}">
                  <a16:creationId xmlns:a16="http://schemas.microsoft.com/office/drawing/2014/main" id="{6CB89D85-7125-4936-B4DE-B69F3D004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135" y="4270131"/>
              <a:ext cx="1593787" cy="973049"/>
            </a:xfrm>
            <a:prstGeom prst="rect">
              <a:avLst/>
            </a:prstGeom>
          </p:spPr>
        </p:pic>
        <p:pic>
          <p:nvPicPr>
            <p:cNvPr id="21" name="Obrázek 20" descr="Obsah obrázku mobilní telefon&#10;&#10;Popis byl vytvořen automaticky">
              <a:extLst>
                <a:ext uri="{FF2B5EF4-FFF2-40B4-BE49-F238E27FC236}">
                  <a16:creationId xmlns:a16="http://schemas.microsoft.com/office/drawing/2014/main" id="{205FBFC0-820B-4254-B4C4-DDBC2AAF0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7463" y="4954430"/>
              <a:ext cx="2008459" cy="1226217"/>
            </a:xfrm>
            <a:prstGeom prst="rect">
              <a:avLst/>
            </a:prstGeom>
          </p:spPr>
        </p:pic>
      </p:grpSp>
      <p:pic>
        <p:nvPicPr>
          <p:cNvPr id="24" name="Obrázek 23" descr="Obsah obrázku text&#10;&#10;Popis byl vytvořen automaticky">
            <a:extLst>
              <a:ext uri="{FF2B5EF4-FFF2-40B4-BE49-F238E27FC236}">
                <a16:creationId xmlns:a16="http://schemas.microsoft.com/office/drawing/2014/main" id="{C6785C6C-329D-4829-B8C0-2F374EF97A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0" y="2271372"/>
            <a:ext cx="1759897" cy="1357635"/>
          </a:xfrm>
          <a:prstGeom prst="rect">
            <a:avLst/>
          </a:prstGeom>
        </p:spPr>
      </p:pic>
      <p:pic>
        <p:nvPicPr>
          <p:cNvPr id="34" name="Obrázek 33" descr="Obsah obrázku text, elektronika&#10;&#10;Popis byl vytvořen automaticky">
            <a:extLst>
              <a:ext uri="{FF2B5EF4-FFF2-40B4-BE49-F238E27FC236}">
                <a16:creationId xmlns:a16="http://schemas.microsoft.com/office/drawing/2014/main" id="{0FB9B8D6-60F5-4F85-8B8D-CDCDAED6B5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072" y="4631446"/>
            <a:ext cx="2118387" cy="1634184"/>
          </a:xfrm>
          <a:prstGeom prst="rect">
            <a:avLst/>
          </a:prstGeom>
        </p:spPr>
      </p:pic>
      <p:pic>
        <p:nvPicPr>
          <p:cNvPr id="37" name="Obrázek 36" descr="Obsah obrázku text, elektronika&#10;&#10;Popis byl vytvořen automaticky">
            <a:extLst>
              <a:ext uri="{FF2B5EF4-FFF2-40B4-BE49-F238E27FC236}">
                <a16:creationId xmlns:a16="http://schemas.microsoft.com/office/drawing/2014/main" id="{55142EDA-5254-438A-87EA-6DEF971BC5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12" y="4647630"/>
            <a:ext cx="2307581" cy="14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86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Obdélník 7">
            <a:extLst>
              <a:ext uri="{FF2B5EF4-FFF2-40B4-BE49-F238E27FC236}">
                <a16:creationId xmlns:a16="http://schemas.microsoft.com/office/drawing/2014/main" id="{DC200B10-472A-4F4A-B2C6-549E22643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3457" y="1187759"/>
            <a:ext cx="31223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en-GB" altLang="en-US" sz="14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Communication &amp; Access Control</a:t>
            </a:r>
          </a:p>
        </p:txBody>
      </p:sp>
      <p:sp>
        <p:nvSpPr>
          <p:cNvPr id="67" name="TextBox 38">
            <a:extLst>
              <a:ext uri="{FF2B5EF4-FFF2-40B4-BE49-F238E27FC236}">
                <a16:creationId xmlns:a16="http://schemas.microsoft.com/office/drawing/2014/main" id="{F9B790DB-C797-4A53-A9FE-6E6FB237736E}"/>
              </a:ext>
            </a:extLst>
          </p:cNvPr>
          <p:cNvSpPr txBox="1"/>
          <p:nvPr/>
        </p:nvSpPr>
        <p:spPr>
          <a:xfrm>
            <a:off x="4702647" y="1187759"/>
            <a:ext cx="27867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179388" indent="-179388">
              <a:buClr>
                <a:srgbClr val="004E97"/>
              </a:buClr>
              <a:buFont typeface="Arial" pitchFamily="34" charset="0"/>
              <a:buChar char="•"/>
              <a:defRPr sz="1200">
                <a:solidFill>
                  <a:srgbClr val="2C2C2C"/>
                </a:solidFill>
                <a:latin typeface="Verdana" pitchFamily="34" charset="0"/>
              </a:defRPr>
            </a:lvl1pPr>
          </a:lstStyle>
          <a:p>
            <a:pPr algn="ctr">
              <a:buClr>
                <a:schemeClr val="bg1"/>
              </a:buClr>
            </a:pPr>
            <a:r>
              <a:rPr lang="en-US" altLang="en-US" sz="1400" dirty="0">
                <a:solidFill>
                  <a:schemeClr val="bg1"/>
                </a:solidFill>
                <a:latin typeface="+mj-lt"/>
              </a:rPr>
              <a:t>HD audio and video quality</a:t>
            </a:r>
          </a:p>
        </p:txBody>
      </p:sp>
      <p:sp>
        <p:nvSpPr>
          <p:cNvPr id="68" name="TextBox 39">
            <a:extLst>
              <a:ext uri="{FF2B5EF4-FFF2-40B4-BE49-F238E27FC236}">
                <a16:creationId xmlns:a16="http://schemas.microsoft.com/office/drawing/2014/main" id="{BF980BF4-0AD9-44B8-8676-1FFBF30F26A2}"/>
              </a:ext>
            </a:extLst>
          </p:cNvPr>
          <p:cNvSpPr txBox="1"/>
          <p:nvPr/>
        </p:nvSpPr>
        <p:spPr>
          <a:xfrm>
            <a:off x="7616800" y="1187759"/>
            <a:ext cx="34061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179388" indent="-179388">
              <a:buClr>
                <a:srgbClr val="004E97"/>
              </a:buClr>
              <a:buFont typeface="Arial" pitchFamily="34" charset="0"/>
              <a:buChar char="•"/>
              <a:defRPr sz="1200">
                <a:solidFill>
                  <a:srgbClr val="2C2C2C"/>
                </a:solidFill>
                <a:latin typeface="Verdana" pitchFamily="34" charset="0"/>
              </a:defRPr>
            </a:lvl1pPr>
          </a:lstStyle>
          <a:p>
            <a:pPr>
              <a:buClr>
                <a:schemeClr val="bg1"/>
              </a:buClr>
            </a:pPr>
            <a:r>
              <a:rPr lang="en-GB" altLang="en-US" sz="1400" dirty="0">
                <a:solidFill>
                  <a:schemeClr val="bg1"/>
                </a:solidFill>
                <a:latin typeface="+mj-lt"/>
              </a:rPr>
              <a:t>Open standards for integration</a:t>
            </a:r>
          </a:p>
        </p:txBody>
      </p:sp>
      <p:sp>
        <p:nvSpPr>
          <p:cNvPr id="47" name="Zástupný symbol pro text 39">
            <a:extLst>
              <a:ext uri="{FF2B5EF4-FFF2-40B4-BE49-F238E27FC236}">
                <a16:creationId xmlns:a16="http://schemas.microsoft.com/office/drawing/2014/main" id="{CCDC8001-FB26-490E-A5F2-C4F9B3C1FA08}"/>
              </a:ext>
            </a:extLst>
          </p:cNvPr>
          <p:cNvSpPr txBox="1">
            <a:spLocks/>
          </p:cNvSpPr>
          <p:nvPr/>
        </p:nvSpPr>
        <p:spPr>
          <a:xfrm>
            <a:off x="4739290" y="3646393"/>
            <a:ext cx="1886856" cy="578654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5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2N® </a:t>
            </a:r>
            <a:r>
              <a:rPr kumimoji="0" lang="cs-CZ" sz="1500" i="0" u="none" strike="noStrike" kern="1200" cap="none" spc="0" normalizeH="0" baseline="0" noProof="0" dirty="0" err="1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Security</a:t>
            </a:r>
            <a:r>
              <a:rPr kumimoji="0" lang="cs-CZ" sz="15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cs-CZ" sz="1500" i="0" u="none" strike="noStrike" kern="1200" cap="none" spc="0" normalizeH="0" baseline="0" noProof="0" dirty="0" err="1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Relay</a:t>
            </a:r>
            <a:endParaRPr kumimoji="0" lang="cs-CZ" sz="1500" i="0" u="none" strike="noStrike" kern="1200" cap="none" spc="0" normalizeH="0" baseline="0" noProof="0" dirty="0">
              <a:ln>
                <a:noFill/>
              </a:ln>
              <a:solidFill>
                <a:srgbClr val="002F55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0" name="Zástupný symbol pro text 39">
            <a:extLst>
              <a:ext uri="{FF2B5EF4-FFF2-40B4-BE49-F238E27FC236}">
                <a16:creationId xmlns:a16="http://schemas.microsoft.com/office/drawing/2014/main" id="{3146272F-BB61-4100-9590-0E0A0C2FACD5}"/>
              </a:ext>
            </a:extLst>
          </p:cNvPr>
          <p:cNvSpPr txBox="1">
            <a:spLocks/>
          </p:cNvSpPr>
          <p:nvPr/>
        </p:nvSpPr>
        <p:spPr bwMode="auto">
          <a:xfrm>
            <a:off x="9502341" y="1981745"/>
            <a:ext cx="2313754" cy="57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1313" indent="-342900" algn="ctr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600" b="0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b="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marR="0" lvl="0" indent="-3175" algn="ctr" defTabSz="45561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Door</a:t>
            </a:r>
            <a:r>
              <a:rPr kumimoji="0" lang="cs-CZ" sz="1500" b="1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cs-CZ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strikes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2F55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90D4A117-9502-4D31-AB54-C8DD4DA5E1EA}"/>
              </a:ext>
            </a:extLst>
          </p:cNvPr>
          <p:cNvSpPr txBox="1"/>
          <p:nvPr/>
        </p:nvSpPr>
        <p:spPr>
          <a:xfrm>
            <a:off x="1019174" y="885702"/>
            <a:ext cx="867727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5400" b="1" dirty="0" err="1">
                <a:solidFill>
                  <a:schemeClr val="tx2"/>
                </a:solidFill>
                <a:latin typeface="+mj-lt"/>
              </a:rPr>
              <a:t>Recommended</a:t>
            </a:r>
            <a:r>
              <a:rPr lang="cs-CZ" sz="5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5400" b="1" dirty="0" err="1">
                <a:solidFill>
                  <a:schemeClr val="tx2"/>
                </a:solidFill>
                <a:latin typeface="+mj-lt"/>
              </a:rPr>
              <a:t>installation</a:t>
            </a:r>
            <a:endParaRPr lang="en-US" sz="54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7" name="Obrázek 6" descr="Obsah obrázku elektronika&#10;&#10;Popis byl vytvořen automaticky">
            <a:extLst>
              <a:ext uri="{FF2B5EF4-FFF2-40B4-BE49-F238E27FC236}">
                <a16:creationId xmlns:a16="http://schemas.microsoft.com/office/drawing/2014/main" id="{BF718FD9-7D19-4929-9F8C-9DFDC8A2BF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93592">
            <a:off x="5422220" y="2382022"/>
            <a:ext cx="1806203" cy="140883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7D06442-C064-49C6-98A9-9FB3CE2B14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41" y="1570966"/>
            <a:ext cx="724253" cy="1899266"/>
          </a:xfrm>
          <a:prstGeom prst="rect">
            <a:avLst/>
          </a:prstGeom>
        </p:spPr>
      </p:pic>
      <p:grpSp>
        <p:nvGrpSpPr>
          <p:cNvPr id="26" name="Skupina 25">
            <a:extLst>
              <a:ext uri="{FF2B5EF4-FFF2-40B4-BE49-F238E27FC236}">
                <a16:creationId xmlns:a16="http://schemas.microsoft.com/office/drawing/2014/main" id="{E179875A-5D09-4997-911F-918E72A9FF26}"/>
              </a:ext>
            </a:extLst>
          </p:cNvPr>
          <p:cNvGrpSpPr/>
          <p:nvPr/>
        </p:nvGrpSpPr>
        <p:grpSpPr>
          <a:xfrm>
            <a:off x="555692" y="1599140"/>
            <a:ext cx="2272548" cy="2974603"/>
            <a:chOff x="5350745" y="1865878"/>
            <a:chExt cx="1591262" cy="1987427"/>
          </a:xfrm>
        </p:grpSpPr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469BDB2E-8929-4E80-89B3-B075B0FBA3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96" r="23601"/>
            <a:stretch/>
          </p:blipFill>
          <p:spPr>
            <a:xfrm>
              <a:off x="5350745" y="1865878"/>
              <a:ext cx="1591262" cy="1987427"/>
            </a:xfrm>
            <a:prstGeom prst="rect">
              <a:avLst/>
            </a:prstGeom>
          </p:spPr>
        </p:pic>
        <p:sp>
          <p:nvSpPr>
            <p:cNvPr id="28" name="Obdélník 27">
              <a:extLst>
                <a:ext uri="{FF2B5EF4-FFF2-40B4-BE49-F238E27FC236}">
                  <a16:creationId xmlns:a16="http://schemas.microsoft.com/office/drawing/2014/main" id="{9FD9B583-FE22-4BB6-A385-8D5D7DA4BC2C}"/>
                </a:ext>
              </a:extLst>
            </p:cNvPr>
            <p:cNvSpPr/>
            <p:nvPr/>
          </p:nvSpPr>
          <p:spPr>
            <a:xfrm>
              <a:off x="6486316" y="3610142"/>
              <a:ext cx="169005" cy="887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Zástupný symbol pro text 39">
            <a:extLst>
              <a:ext uri="{FF2B5EF4-FFF2-40B4-BE49-F238E27FC236}">
                <a16:creationId xmlns:a16="http://schemas.microsoft.com/office/drawing/2014/main" id="{D2EFA86D-E2DF-46C0-8553-B57551491C8C}"/>
              </a:ext>
            </a:extLst>
          </p:cNvPr>
          <p:cNvSpPr txBox="1">
            <a:spLocks/>
          </p:cNvSpPr>
          <p:nvPr/>
        </p:nvSpPr>
        <p:spPr>
          <a:xfrm>
            <a:off x="855471" y="4459259"/>
            <a:ext cx="1886856" cy="578654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5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2N Access Unit</a:t>
            </a:r>
          </a:p>
        </p:txBody>
      </p:sp>
      <p:cxnSp>
        <p:nvCxnSpPr>
          <p:cNvPr id="3" name="Spojnice: zakřivená 2">
            <a:extLst>
              <a:ext uri="{FF2B5EF4-FFF2-40B4-BE49-F238E27FC236}">
                <a16:creationId xmlns:a16="http://schemas.microsoft.com/office/drawing/2014/main" id="{1C8D8425-745A-45B0-AA5D-4E3A07AECFCB}"/>
              </a:ext>
            </a:extLst>
          </p:cNvPr>
          <p:cNvCxnSpPr>
            <a:cxnSpLocks/>
          </p:cNvCxnSpPr>
          <p:nvPr/>
        </p:nvCxnSpPr>
        <p:spPr>
          <a:xfrm flipV="1">
            <a:off x="2742327" y="3164040"/>
            <a:ext cx="3039317" cy="820033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pojnice: zakřivená 32">
            <a:extLst>
              <a:ext uri="{FF2B5EF4-FFF2-40B4-BE49-F238E27FC236}">
                <a16:creationId xmlns:a16="http://schemas.microsoft.com/office/drawing/2014/main" id="{BC9621D9-983C-4C0A-A5E6-8FFF817724A1}"/>
              </a:ext>
            </a:extLst>
          </p:cNvPr>
          <p:cNvCxnSpPr>
            <a:cxnSpLocks/>
          </p:cNvCxnSpPr>
          <p:nvPr/>
        </p:nvCxnSpPr>
        <p:spPr>
          <a:xfrm flipV="1">
            <a:off x="2742327" y="3038751"/>
            <a:ext cx="3039317" cy="820033"/>
          </a:xfrm>
          <a:prstGeom prst="curvedConnector3">
            <a:avLst>
              <a:gd name="adj1" fmla="val 4780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47EA348-7B43-40AF-A74B-A2A3833FE2F8}"/>
              </a:ext>
            </a:extLst>
          </p:cNvPr>
          <p:cNvSpPr txBox="1"/>
          <p:nvPr/>
        </p:nvSpPr>
        <p:spPr>
          <a:xfrm>
            <a:off x="2608705" y="3459763"/>
            <a:ext cx="876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C00000"/>
                </a:solidFill>
              </a:rPr>
              <a:t>OUT1</a:t>
            </a:r>
            <a:endParaRPr lang="en-GB" sz="1600" b="1" dirty="0">
              <a:solidFill>
                <a:srgbClr val="C00000"/>
              </a:solidFill>
            </a:endParaRP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2232A157-FBA5-4765-A0CF-FFA8F7B04F6C}"/>
              </a:ext>
            </a:extLst>
          </p:cNvPr>
          <p:cNvSpPr txBox="1"/>
          <p:nvPr/>
        </p:nvSpPr>
        <p:spPr>
          <a:xfrm>
            <a:off x="6935983" y="2574213"/>
            <a:ext cx="161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C00000"/>
                </a:solidFill>
              </a:rPr>
              <a:t>DOOR</a:t>
            </a:r>
            <a:endParaRPr lang="en-GB" sz="1600" b="1" dirty="0">
              <a:solidFill>
                <a:srgbClr val="C00000"/>
              </a:solidFill>
            </a:endParaRPr>
          </a:p>
        </p:txBody>
      </p:sp>
      <p:cxnSp>
        <p:nvCxnSpPr>
          <p:cNvPr id="38" name="Spojnice: zakřivená 37">
            <a:extLst>
              <a:ext uri="{FF2B5EF4-FFF2-40B4-BE49-F238E27FC236}">
                <a16:creationId xmlns:a16="http://schemas.microsoft.com/office/drawing/2014/main" id="{3E7C9537-0CBF-4F2C-B5E8-0C6FC95A52D8}"/>
              </a:ext>
            </a:extLst>
          </p:cNvPr>
          <p:cNvCxnSpPr>
            <a:cxnSpLocks/>
          </p:cNvCxnSpPr>
          <p:nvPr/>
        </p:nvCxnSpPr>
        <p:spPr>
          <a:xfrm flipV="1">
            <a:off x="7032497" y="2314246"/>
            <a:ext cx="2678924" cy="753798"/>
          </a:xfrm>
          <a:prstGeom prst="curvedConnector3">
            <a:avLst>
              <a:gd name="adj1" fmla="val 5284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pojnice: zakřivená 38">
            <a:extLst>
              <a:ext uri="{FF2B5EF4-FFF2-40B4-BE49-F238E27FC236}">
                <a16:creationId xmlns:a16="http://schemas.microsoft.com/office/drawing/2014/main" id="{4DCAE95D-4BA3-4481-85F4-2827CA27106E}"/>
              </a:ext>
            </a:extLst>
          </p:cNvPr>
          <p:cNvCxnSpPr>
            <a:cxnSpLocks/>
          </p:cNvCxnSpPr>
          <p:nvPr/>
        </p:nvCxnSpPr>
        <p:spPr>
          <a:xfrm flipV="1">
            <a:off x="7032497" y="2227898"/>
            <a:ext cx="2678924" cy="752957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02B8EC3C-BBDF-4686-B21B-524DBD703925}"/>
              </a:ext>
            </a:extLst>
          </p:cNvPr>
          <p:cNvGrpSpPr/>
          <p:nvPr/>
        </p:nvGrpSpPr>
        <p:grpSpPr>
          <a:xfrm>
            <a:off x="1017587" y="5226983"/>
            <a:ext cx="10152209" cy="1386000"/>
            <a:chOff x="1017587" y="3635382"/>
            <a:chExt cx="10152209" cy="1386000"/>
          </a:xfrm>
          <a:solidFill>
            <a:srgbClr val="06C6D0"/>
          </a:solidFill>
        </p:grpSpPr>
        <p:sp>
          <p:nvSpPr>
            <p:cNvPr id="41" name="Obdélník: se zakulacenými rohy na opačné straně 40">
              <a:extLst>
                <a:ext uri="{FF2B5EF4-FFF2-40B4-BE49-F238E27FC236}">
                  <a16:creationId xmlns:a16="http://schemas.microsoft.com/office/drawing/2014/main" id="{FC305956-74EA-4292-B06B-8D3D57031E22}"/>
                </a:ext>
              </a:extLst>
            </p:cNvPr>
            <p:cNvSpPr/>
            <p:nvPr/>
          </p:nvSpPr>
          <p:spPr>
            <a:xfrm>
              <a:off x="1017587" y="3635382"/>
              <a:ext cx="10152209" cy="1386000"/>
            </a:xfrm>
            <a:prstGeom prst="round2DiagRect">
              <a:avLst>
                <a:gd name="adj1" fmla="val 12113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2" name="TextovéPole 41">
              <a:extLst>
                <a:ext uri="{FF2B5EF4-FFF2-40B4-BE49-F238E27FC236}">
                  <a16:creationId xmlns:a16="http://schemas.microsoft.com/office/drawing/2014/main" id="{A53A9DF4-3BD6-4E1E-B5A2-405A6F32D89B}"/>
                </a:ext>
              </a:extLst>
            </p:cNvPr>
            <p:cNvSpPr txBox="1"/>
            <p:nvPr/>
          </p:nvSpPr>
          <p:spPr>
            <a:xfrm>
              <a:off x="2850947" y="3789933"/>
              <a:ext cx="8074670" cy="1046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For security reasons we strictly recommend you to:</a:t>
              </a:r>
            </a:p>
            <a:p>
              <a:pPr marL="542925" indent="-180975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always use an active OUT1 for any door strike / lock connection</a:t>
              </a:r>
            </a:p>
            <a:p>
              <a:pPr marL="542925" indent="-180975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always connect 2N® Security Relay between the 2N Access Unit and door lock</a:t>
              </a:r>
            </a:p>
          </p:txBody>
        </p:sp>
      </p:grpSp>
      <p:pic>
        <p:nvPicPr>
          <p:cNvPr id="1028" name="Picture 4" descr="Image result for magnetic lock png">
            <a:extLst>
              <a:ext uri="{FF2B5EF4-FFF2-40B4-BE49-F238E27FC236}">
                <a16:creationId xmlns:a16="http://schemas.microsoft.com/office/drawing/2014/main" id="{91372A74-2D48-478F-B7B9-5CEAEC2DE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907" y="3583184"/>
            <a:ext cx="2198005" cy="123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ovéPole 50">
            <a:extLst>
              <a:ext uri="{FF2B5EF4-FFF2-40B4-BE49-F238E27FC236}">
                <a16:creationId xmlns:a16="http://schemas.microsoft.com/office/drawing/2014/main" id="{9F9F704F-5168-4F45-B178-02BAD24DD82C}"/>
              </a:ext>
            </a:extLst>
          </p:cNvPr>
          <p:cNvSpPr txBox="1"/>
          <p:nvPr/>
        </p:nvSpPr>
        <p:spPr>
          <a:xfrm>
            <a:off x="6935983" y="3526306"/>
            <a:ext cx="8897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 err="1">
                <a:solidFill>
                  <a:srgbClr val="C00000"/>
                </a:solidFill>
              </a:rPr>
              <a:t>Relay</a:t>
            </a:r>
            <a:endParaRPr lang="en-GB" dirty="0"/>
          </a:p>
        </p:txBody>
      </p:sp>
      <p:cxnSp>
        <p:nvCxnSpPr>
          <p:cNvPr id="53" name="Spojnice: zakřivená 52">
            <a:extLst>
              <a:ext uri="{FF2B5EF4-FFF2-40B4-BE49-F238E27FC236}">
                <a16:creationId xmlns:a16="http://schemas.microsoft.com/office/drawing/2014/main" id="{1CBA67C3-EF8B-4CC9-A8CA-BAB602DEB26B}"/>
              </a:ext>
            </a:extLst>
          </p:cNvPr>
          <p:cNvCxnSpPr>
            <a:cxnSpLocks/>
          </p:cNvCxnSpPr>
          <p:nvPr/>
        </p:nvCxnSpPr>
        <p:spPr>
          <a:xfrm>
            <a:off x="7087089" y="3429000"/>
            <a:ext cx="2496206" cy="1334842"/>
          </a:xfrm>
          <a:prstGeom prst="curvedConnector3">
            <a:avLst>
              <a:gd name="adj1" fmla="val 43132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pojnice: zakřivená 53">
            <a:extLst>
              <a:ext uri="{FF2B5EF4-FFF2-40B4-BE49-F238E27FC236}">
                <a16:creationId xmlns:a16="http://schemas.microsoft.com/office/drawing/2014/main" id="{9585CC4C-2BEF-4EB7-85CD-6DECD6220B56}"/>
              </a:ext>
            </a:extLst>
          </p:cNvPr>
          <p:cNvCxnSpPr>
            <a:cxnSpLocks/>
          </p:cNvCxnSpPr>
          <p:nvPr/>
        </p:nvCxnSpPr>
        <p:spPr>
          <a:xfrm>
            <a:off x="7077364" y="3310921"/>
            <a:ext cx="2424977" cy="1300621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Skupina 54">
            <a:extLst>
              <a:ext uri="{FF2B5EF4-FFF2-40B4-BE49-F238E27FC236}">
                <a16:creationId xmlns:a16="http://schemas.microsoft.com/office/drawing/2014/main" id="{06AB435D-7FE8-42D1-A649-36025364E9A4}"/>
              </a:ext>
            </a:extLst>
          </p:cNvPr>
          <p:cNvGrpSpPr/>
          <p:nvPr/>
        </p:nvGrpSpPr>
        <p:grpSpPr>
          <a:xfrm>
            <a:off x="8192581" y="3907272"/>
            <a:ext cx="536639" cy="354168"/>
            <a:chOff x="8417254" y="3687069"/>
            <a:chExt cx="536639" cy="354168"/>
          </a:xfrm>
        </p:grpSpPr>
        <p:sp>
          <p:nvSpPr>
            <p:cNvPr id="44" name="Ovál 43">
              <a:extLst>
                <a:ext uri="{FF2B5EF4-FFF2-40B4-BE49-F238E27FC236}">
                  <a16:creationId xmlns:a16="http://schemas.microsoft.com/office/drawing/2014/main" id="{93F5F25A-434F-49C3-8A6D-1090C0AADE4D}"/>
                </a:ext>
              </a:extLst>
            </p:cNvPr>
            <p:cNvSpPr/>
            <p:nvPr/>
          </p:nvSpPr>
          <p:spPr>
            <a:xfrm>
              <a:off x="8442365" y="3687069"/>
              <a:ext cx="354168" cy="35416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</a:endParaRPr>
            </a:p>
          </p:txBody>
        </p:sp>
        <p:sp>
          <p:nvSpPr>
            <p:cNvPr id="46" name="TextovéPole 45">
              <a:extLst>
                <a:ext uri="{FF2B5EF4-FFF2-40B4-BE49-F238E27FC236}">
                  <a16:creationId xmlns:a16="http://schemas.microsoft.com/office/drawing/2014/main" id="{225AFA54-BCE6-45C3-B545-C5291E11836B}"/>
                </a:ext>
              </a:extLst>
            </p:cNvPr>
            <p:cNvSpPr txBox="1"/>
            <p:nvPr/>
          </p:nvSpPr>
          <p:spPr>
            <a:xfrm>
              <a:off x="8417254" y="3741675"/>
              <a:ext cx="53663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>
                  <a:solidFill>
                    <a:srgbClr val="C00000"/>
                  </a:solidFill>
                </a:rPr>
                <a:t>12V</a:t>
              </a:r>
              <a:endParaRPr lang="en-GB" sz="1100" dirty="0">
                <a:solidFill>
                  <a:srgbClr val="C00000"/>
                </a:solidFill>
              </a:endParaRPr>
            </a:p>
          </p:txBody>
        </p:sp>
      </p:grpSp>
      <p:sp>
        <p:nvSpPr>
          <p:cNvPr id="63" name="Zástupný symbol pro text 39">
            <a:extLst>
              <a:ext uri="{FF2B5EF4-FFF2-40B4-BE49-F238E27FC236}">
                <a16:creationId xmlns:a16="http://schemas.microsoft.com/office/drawing/2014/main" id="{EA01B3B8-B624-49BC-B299-EE565D57224A}"/>
              </a:ext>
            </a:extLst>
          </p:cNvPr>
          <p:cNvSpPr txBox="1">
            <a:spLocks/>
          </p:cNvSpPr>
          <p:nvPr/>
        </p:nvSpPr>
        <p:spPr bwMode="auto">
          <a:xfrm>
            <a:off x="9878246" y="4573588"/>
            <a:ext cx="2313754" cy="57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1313" indent="-342900" algn="ctr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600" b="0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b="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marR="0" lvl="0" indent="-3175" algn="ctr" defTabSz="45561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Magnetic</a:t>
            </a:r>
            <a:r>
              <a:rPr kumimoji="0" lang="cs-CZ" sz="1500" b="1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cs-CZ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lock</a:t>
            </a:r>
            <a:r>
              <a:rPr kumimoji="0" lang="cs-CZ" sz="1500" b="1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cs-CZ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electromechanical</a:t>
            </a:r>
            <a:r>
              <a:rPr kumimoji="0" lang="cs-CZ" sz="1500" b="1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cs-CZ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lock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2F55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9" name="Obrázek 78">
            <a:extLst>
              <a:ext uri="{FF2B5EF4-FFF2-40B4-BE49-F238E27FC236}">
                <a16:creationId xmlns:a16="http://schemas.microsoft.com/office/drawing/2014/main" id="{939409D2-864A-4A57-911F-33896DC9129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517" y="5462352"/>
            <a:ext cx="865295" cy="86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1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rázku 6" descr="Obsah obrázku text, osoba, muž, interiér&#10;&#10;Popis byl vytvořen automaticky">
            <a:extLst>
              <a:ext uri="{FF2B5EF4-FFF2-40B4-BE49-F238E27FC236}">
                <a16:creationId xmlns:a16="http://schemas.microsoft.com/office/drawing/2014/main" id="{66DB18E7-7A00-4FF9-A348-1058BC0B37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0" b="7860"/>
          <a:stretch>
            <a:fillRect/>
          </a:stretch>
        </p:blipFill>
        <p:spPr/>
      </p:pic>
      <p:sp>
        <p:nvSpPr>
          <p:cNvPr id="41" name="Rectangle 40"/>
          <p:cNvSpPr/>
          <p:nvPr/>
        </p:nvSpPr>
        <p:spPr>
          <a:xfrm>
            <a:off x="0" y="1562101"/>
            <a:ext cx="12192000" cy="529589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76516" y="4834234"/>
            <a:ext cx="9438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6000" b="1" dirty="0" err="1">
                <a:solidFill>
                  <a:schemeClr val="bg1"/>
                </a:solidFill>
                <a:latin typeface="+mj-lt"/>
              </a:rPr>
              <a:t>Ways</a:t>
            </a:r>
            <a:r>
              <a:rPr lang="cs-CZ" sz="6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sz="6000" b="1" dirty="0" err="1">
                <a:solidFill>
                  <a:schemeClr val="bg1"/>
                </a:solidFill>
                <a:latin typeface="+mj-lt"/>
              </a:rPr>
              <a:t>of</a:t>
            </a:r>
            <a:r>
              <a:rPr lang="cs-CZ" sz="6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sz="6000" b="1" dirty="0" err="1">
                <a:solidFill>
                  <a:schemeClr val="bg1"/>
                </a:solidFill>
                <a:latin typeface="+mj-lt"/>
              </a:rPr>
              <a:t>administration</a:t>
            </a:r>
            <a:endParaRPr lang="en-US" sz="6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071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221" y="720616"/>
            <a:ext cx="978482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Ways</a:t>
            </a:r>
            <a:r>
              <a:rPr lang="cs-CZ" sz="4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of</a:t>
            </a:r>
            <a:r>
              <a:rPr lang="cs-CZ" sz="4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intuitive</a:t>
            </a:r>
            <a:r>
              <a:rPr lang="cs-CZ" sz="4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administration</a:t>
            </a:r>
            <a:r>
              <a:rPr lang="cs-CZ" sz="4400" b="1" dirty="0">
                <a:solidFill>
                  <a:schemeClr val="tx2"/>
                </a:solidFill>
                <a:latin typeface="+mj-lt"/>
              </a:rPr>
              <a:t>…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19954" y="4150116"/>
            <a:ext cx="3462932" cy="186711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r>
              <a:rPr lang="cs-CZ" sz="2000" b="1" dirty="0">
                <a:solidFill>
                  <a:srgbClr val="06C6D0"/>
                </a:solidFill>
                <a:ea typeface="+mn-ea"/>
                <a:cs typeface="+mn-cs"/>
              </a:rPr>
              <a:t>Web interface </a:t>
            </a:r>
            <a:r>
              <a:rPr lang="cs-CZ" sz="2000" b="1" dirty="0" err="1">
                <a:solidFill>
                  <a:srgbClr val="06C6D0"/>
                </a:solidFill>
                <a:ea typeface="+mn-ea"/>
                <a:cs typeface="+mn-cs"/>
              </a:rPr>
              <a:t>of</a:t>
            </a:r>
            <a:r>
              <a:rPr lang="cs-CZ" sz="2000" b="1" dirty="0">
                <a:solidFill>
                  <a:srgbClr val="06C6D0"/>
                </a:solidFill>
                <a:ea typeface="+mn-ea"/>
                <a:cs typeface="+mn-cs"/>
              </a:rPr>
              <a:t> </a:t>
            </a:r>
            <a:r>
              <a:rPr lang="cs-CZ" sz="2000" b="1" dirty="0" err="1">
                <a:solidFill>
                  <a:srgbClr val="06C6D0"/>
                </a:solidFill>
                <a:ea typeface="+mn-ea"/>
                <a:cs typeface="+mn-cs"/>
              </a:rPr>
              <a:t>the</a:t>
            </a:r>
            <a:r>
              <a:rPr lang="cs-CZ" sz="2000" b="1" dirty="0">
                <a:solidFill>
                  <a:srgbClr val="06C6D0"/>
                </a:solidFill>
                <a:ea typeface="+mn-ea"/>
                <a:cs typeface="+mn-cs"/>
              </a:rPr>
              <a:t> </a:t>
            </a:r>
            <a:r>
              <a:rPr lang="cs-CZ" sz="2000" b="1" dirty="0" err="1">
                <a:solidFill>
                  <a:srgbClr val="06C6D0"/>
                </a:solidFill>
                <a:ea typeface="+mn-ea"/>
                <a:cs typeface="+mn-cs"/>
              </a:rPr>
              <a:t>reader</a:t>
            </a:r>
            <a:endParaRPr lang="cs-CZ" sz="2000" b="1" dirty="0">
              <a:solidFill>
                <a:srgbClr val="06C6D0"/>
              </a:solidFill>
              <a:ea typeface="+mn-ea"/>
              <a:cs typeface="+mn-cs"/>
            </a:endParaRPr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cs-CZ" sz="1200" dirty="0" err="1"/>
              <a:t>Suitable</a:t>
            </a:r>
            <a:r>
              <a:rPr lang="cs-CZ" sz="1200" dirty="0"/>
              <a:t> </a:t>
            </a:r>
            <a:r>
              <a:rPr lang="cs-CZ" sz="1200" dirty="0" err="1"/>
              <a:t>for</a:t>
            </a:r>
            <a:r>
              <a:rPr lang="cs-CZ" sz="1200" dirty="0"/>
              <a:t> </a:t>
            </a:r>
            <a:r>
              <a:rPr lang="cs-CZ" sz="1200" b="1" dirty="0"/>
              <a:t>very </a:t>
            </a:r>
            <a:r>
              <a:rPr lang="cs-CZ" sz="1200" b="1" dirty="0" err="1"/>
              <a:t>small</a:t>
            </a:r>
            <a:r>
              <a:rPr lang="cs-CZ" sz="1200" b="1" dirty="0"/>
              <a:t> </a:t>
            </a:r>
            <a:r>
              <a:rPr lang="cs-CZ" sz="1200" b="1" dirty="0" err="1"/>
              <a:t>installations</a:t>
            </a:r>
            <a:r>
              <a:rPr lang="cs-CZ" sz="1200" b="1" dirty="0"/>
              <a:t> </a:t>
            </a:r>
            <a:r>
              <a:rPr lang="cs-CZ" sz="1200" dirty="0" err="1"/>
              <a:t>with</a:t>
            </a:r>
            <a:r>
              <a:rPr lang="cs-CZ" sz="1200" b="1" dirty="0"/>
              <a:t> </a:t>
            </a:r>
            <a:r>
              <a:rPr lang="cs-CZ" sz="1200" dirty="0"/>
              <a:t>up </a:t>
            </a:r>
            <a:br>
              <a:rPr lang="cs-CZ" sz="1200" dirty="0"/>
            </a:br>
            <a:r>
              <a:rPr lang="cs-CZ" sz="1200" dirty="0"/>
              <a:t>to 2 </a:t>
            </a:r>
            <a:r>
              <a:rPr lang="cs-CZ" sz="1200" dirty="0" err="1"/>
              <a:t>or</a:t>
            </a:r>
            <a:r>
              <a:rPr lang="cs-CZ" sz="1200" dirty="0"/>
              <a:t> 3 </a:t>
            </a:r>
            <a:r>
              <a:rPr lang="cs-CZ" sz="1200" dirty="0" err="1"/>
              <a:t>readers</a:t>
            </a:r>
            <a:r>
              <a:rPr lang="cs-CZ" sz="1200" dirty="0"/>
              <a:t> – no </a:t>
            </a:r>
            <a:r>
              <a:rPr lang="en-US" sz="1200" dirty="0"/>
              <a:t>bulk </a:t>
            </a:r>
            <a:r>
              <a:rPr lang="cs-CZ" sz="1200" dirty="0"/>
              <a:t>management</a:t>
            </a:r>
            <a:endParaRPr lang="en-US" sz="1200" dirty="0"/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cs-CZ" sz="1200" dirty="0" err="1"/>
              <a:t>Doesn</a:t>
            </a:r>
            <a:r>
              <a:rPr lang="en-US" sz="1200" dirty="0"/>
              <a:t>’</a:t>
            </a:r>
            <a:r>
              <a:rPr lang="cs-CZ" sz="1200" dirty="0"/>
              <a:t>t support </a:t>
            </a:r>
            <a:r>
              <a:rPr lang="cs-CZ" sz="1200" dirty="0" err="1"/>
              <a:t>advanced</a:t>
            </a:r>
            <a:r>
              <a:rPr lang="cs-CZ" sz="1200" dirty="0"/>
              <a:t> </a:t>
            </a:r>
            <a:r>
              <a:rPr lang="cs-CZ" sz="1200" dirty="0" err="1"/>
              <a:t>features</a:t>
            </a:r>
            <a:r>
              <a:rPr lang="cs-CZ" sz="1200" dirty="0"/>
              <a:t> (T</a:t>
            </a:r>
            <a:r>
              <a:rPr lang="en-US" sz="1200" dirty="0"/>
              <a:t>&amp;A, </a:t>
            </a:r>
            <a:br>
              <a:rPr lang="cs-CZ" sz="1200" dirty="0"/>
            </a:br>
            <a:r>
              <a:rPr lang="en-US" sz="1200" dirty="0"/>
              <a:t>visitor management</a:t>
            </a:r>
            <a:r>
              <a:rPr lang="cs-CZ" sz="1200" dirty="0"/>
              <a:t>)</a:t>
            </a:r>
          </a:p>
          <a:p>
            <a:pPr>
              <a:spcAft>
                <a:spcPts val="1200"/>
              </a:spcAft>
            </a:pPr>
            <a:endParaRPr lang="en-US" sz="1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FE74D7-72EE-4792-9B92-BE7F85A084F8}"/>
              </a:ext>
            </a:extLst>
          </p:cNvPr>
          <p:cNvSpPr txBox="1">
            <a:spLocks/>
          </p:cNvSpPr>
          <p:nvPr/>
        </p:nvSpPr>
        <p:spPr>
          <a:xfrm>
            <a:off x="4515430" y="4115411"/>
            <a:ext cx="3258562" cy="180196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r>
              <a:rPr lang="cs-CZ" sz="2000" b="1" dirty="0">
                <a:solidFill>
                  <a:srgbClr val="06C6D0"/>
                </a:solidFill>
                <a:ea typeface="+mn-ea"/>
                <a:cs typeface="+mn-cs"/>
              </a:rPr>
              <a:t>2N® Access </a:t>
            </a:r>
            <a:r>
              <a:rPr lang="cs-CZ" sz="2000" b="1" dirty="0" err="1">
                <a:solidFill>
                  <a:srgbClr val="06C6D0"/>
                </a:solidFill>
                <a:ea typeface="+mn-ea"/>
                <a:cs typeface="+mn-cs"/>
              </a:rPr>
              <a:t>Commander</a:t>
            </a:r>
            <a:endParaRPr lang="cs-CZ" sz="2000" b="1" dirty="0">
              <a:solidFill>
                <a:srgbClr val="06C6D0"/>
              </a:solidFill>
              <a:ea typeface="+mn-ea"/>
              <a:cs typeface="+mn-cs"/>
            </a:endParaRPr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cs-CZ" sz="1200" dirty="0" err="1"/>
              <a:t>Tailored</a:t>
            </a:r>
            <a:r>
              <a:rPr lang="cs-CZ" sz="1200" dirty="0"/>
              <a:t> to </a:t>
            </a:r>
            <a:r>
              <a:rPr lang="cs-CZ" sz="1200" b="1" dirty="0"/>
              <a:t>SMB/SME type </a:t>
            </a:r>
            <a:r>
              <a:rPr lang="cs-CZ" sz="1200" b="1" dirty="0" err="1"/>
              <a:t>of</a:t>
            </a:r>
            <a:r>
              <a:rPr lang="cs-CZ" sz="1200" b="1" dirty="0"/>
              <a:t> </a:t>
            </a:r>
            <a:r>
              <a:rPr lang="cs-CZ" sz="1200" b="1" dirty="0" err="1"/>
              <a:t>installation</a:t>
            </a:r>
            <a:r>
              <a:rPr lang="cs-CZ" sz="1200" b="1" dirty="0"/>
              <a:t> </a:t>
            </a:r>
            <a:r>
              <a:rPr lang="cs-CZ" sz="1200" dirty="0" err="1"/>
              <a:t>with</a:t>
            </a:r>
            <a:r>
              <a:rPr lang="cs-CZ" sz="1200" dirty="0"/>
              <a:t> </a:t>
            </a:r>
            <a:r>
              <a:rPr lang="cs-CZ" sz="1200" dirty="0" err="1"/>
              <a:t>dozens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readers</a:t>
            </a:r>
            <a:r>
              <a:rPr lang="cs-CZ" sz="1200" dirty="0"/>
              <a:t> and </a:t>
            </a:r>
            <a:r>
              <a:rPr lang="cs-CZ" sz="1200" dirty="0" err="1"/>
              <a:t>intercoms</a:t>
            </a:r>
            <a:endParaRPr lang="en-US" sz="1200" dirty="0"/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cs-CZ" sz="1200" dirty="0"/>
              <a:t>Professional </a:t>
            </a:r>
            <a:r>
              <a:rPr lang="cs-CZ" sz="1200" dirty="0" err="1"/>
              <a:t>access</a:t>
            </a:r>
            <a:r>
              <a:rPr lang="cs-CZ" sz="1200" dirty="0"/>
              <a:t> </a:t>
            </a:r>
            <a:r>
              <a:rPr lang="cs-CZ" sz="1200" dirty="0" err="1"/>
              <a:t>control</a:t>
            </a:r>
            <a:r>
              <a:rPr lang="cs-CZ" sz="1200" dirty="0"/>
              <a:t> SW </a:t>
            </a:r>
            <a:r>
              <a:rPr lang="cs-CZ" sz="1200" dirty="0" err="1"/>
              <a:t>for</a:t>
            </a:r>
            <a:r>
              <a:rPr lang="cs-CZ" sz="1200" dirty="0"/>
              <a:t> </a:t>
            </a:r>
            <a:r>
              <a:rPr lang="en-US" sz="1200" dirty="0"/>
              <a:t>bulk management</a:t>
            </a:r>
            <a:r>
              <a:rPr lang="cs-CZ" sz="1200" dirty="0"/>
              <a:t>, monitoring and </a:t>
            </a:r>
            <a:r>
              <a:rPr lang="cs-CZ" sz="1200" dirty="0" err="1"/>
              <a:t>advanced</a:t>
            </a:r>
            <a:r>
              <a:rPr lang="cs-CZ" sz="1200" dirty="0"/>
              <a:t> </a:t>
            </a:r>
            <a:r>
              <a:rPr lang="cs-CZ" sz="1200" dirty="0" err="1"/>
              <a:t>features</a:t>
            </a:r>
            <a:r>
              <a:rPr lang="cs-CZ" sz="1200" dirty="0"/>
              <a:t> </a:t>
            </a:r>
            <a:r>
              <a:rPr lang="cs-CZ" sz="1200" dirty="0" err="1"/>
              <a:t>settings</a:t>
            </a:r>
            <a:endParaRPr lang="en-US" sz="12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E191704-1394-464D-ADDD-575B7A1EE3F3}"/>
              </a:ext>
            </a:extLst>
          </p:cNvPr>
          <p:cNvSpPr txBox="1">
            <a:spLocks/>
          </p:cNvSpPr>
          <p:nvPr/>
        </p:nvSpPr>
        <p:spPr>
          <a:xfrm>
            <a:off x="8244236" y="4115411"/>
            <a:ext cx="3462932" cy="18158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r>
              <a:rPr lang="cs-CZ" sz="2000" b="1" dirty="0">
                <a:solidFill>
                  <a:srgbClr val="06C6D0"/>
                </a:solidFill>
                <a:ea typeface="+mn-ea"/>
                <a:cs typeface="+mn-cs"/>
              </a:rPr>
              <a:t>2N® </a:t>
            </a:r>
            <a:r>
              <a:rPr lang="cs-CZ" sz="2000" b="1" dirty="0" err="1">
                <a:solidFill>
                  <a:srgbClr val="06C6D0"/>
                </a:solidFill>
                <a:ea typeface="+mn-ea"/>
                <a:cs typeface="+mn-cs"/>
              </a:rPr>
              <a:t>Remote</a:t>
            </a:r>
            <a:r>
              <a:rPr lang="cs-CZ" sz="2000" b="1" dirty="0">
                <a:solidFill>
                  <a:srgbClr val="06C6D0"/>
                </a:solidFill>
                <a:ea typeface="+mn-ea"/>
                <a:cs typeface="+mn-cs"/>
              </a:rPr>
              <a:t> </a:t>
            </a:r>
            <a:r>
              <a:rPr lang="cs-CZ" sz="2000" b="1" dirty="0" err="1">
                <a:solidFill>
                  <a:srgbClr val="06C6D0"/>
                </a:solidFill>
                <a:ea typeface="+mn-ea"/>
                <a:cs typeface="+mn-cs"/>
              </a:rPr>
              <a:t>Configuration</a:t>
            </a:r>
            <a:endParaRPr lang="cs-CZ" sz="2000" b="1" dirty="0">
              <a:solidFill>
                <a:srgbClr val="06C6D0"/>
              </a:solidFill>
              <a:ea typeface="+mn-ea"/>
              <a:cs typeface="+mn-cs"/>
            </a:endParaRPr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cs-CZ" sz="1200" dirty="0" err="1"/>
              <a:t>Designed</a:t>
            </a:r>
            <a:r>
              <a:rPr lang="cs-CZ" sz="1200" dirty="0"/>
              <a:t> </a:t>
            </a:r>
            <a:r>
              <a:rPr lang="cs-CZ" sz="1200" dirty="0" err="1"/>
              <a:t>for</a:t>
            </a:r>
            <a:r>
              <a:rPr lang="cs-CZ" sz="1200" dirty="0"/>
              <a:t> a </a:t>
            </a:r>
            <a:r>
              <a:rPr lang="cs-CZ" sz="1200" b="1" dirty="0" err="1"/>
              <a:t>residential</a:t>
            </a:r>
            <a:r>
              <a:rPr lang="cs-CZ" sz="1200" b="1" dirty="0"/>
              <a:t> (MDU) </a:t>
            </a:r>
            <a:r>
              <a:rPr lang="cs-CZ" sz="1200" b="1" dirty="0" err="1"/>
              <a:t>projects</a:t>
            </a:r>
            <a:r>
              <a:rPr lang="cs-CZ" sz="1200" b="1" dirty="0"/>
              <a:t> </a:t>
            </a:r>
            <a:r>
              <a:rPr lang="cs-CZ" sz="1200" dirty="0" err="1"/>
              <a:t>with</a:t>
            </a:r>
            <a:r>
              <a:rPr lang="cs-CZ" sz="1200" dirty="0"/>
              <a:t> </a:t>
            </a:r>
            <a:r>
              <a:rPr lang="cs-CZ" sz="1200" dirty="0" err="1"/>
              <a:t>couple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readers</a:t>
            </a:r>
            <a:r>
              <a:rPr lang="cs-CZ" sz="1200" dirty="0"/>
              <a:t>, </a:t>
            </a:r>
            <a:r>
              <a:rPr lang="cs-CZ" sz="1200" dirty="0" err="1"/>
              <a:t>intercoms</a:t>
            </a:r>
            <a:r>
              <a:rPr lang="cs-CZ" sz="1200" dirty="0"/>
              <a:t> and many </a:t>
            </a:r>
            <a:r>
              <a:rPr lang="cs-CZ" sz="1200" dirty="0" err="1"/>
              <a:t>indoor</a:t>
            </a:r>
            <a:r>
              <a:rPr lang="cs-CZ" sz="1200" dirty="0"/>
              <a:t> </a:t>
            </a:r>
            <a:r>
              <a:rPr lang="cs-CZ" sz="1200" dirty="0" err="1"/>
              <a:t>answering</a:t>
            </a:r>
            <a:r>
              <a:rPr lang="cs-CZ" sz="1200" dirty="0"/>
              <a:t> </a:t>
            </a:r>
            <a:r>
              <a:rPr lang="cs-CZ" sz="1200" dirty="0" err="1"/>
              <a:t>units</a:t>
            </a:r>
            <a:endParaRPr lang="en-US" sz="1200" dirty="0"/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cs-CZ" sz="1200" dirty="0" err="1"/>
              <a:t>Simple</a:t>
            </a:r>
            <a:r>
              <a:rPr lang="cs-CZ" sz="1200" dirty="0"/>
              <a:t> </a:t>
            </a:r>
            <a:r>
              <a:rPr lang="cs-CZ" sz="1200" dirty="0" err="1"/>
              <a:t>remote</a:t>
            </a:r>
            <a:r>
              <a:rPr lang="cs-CZ" sz="1200" dirty="0"/>
              <a:t> </a:t>
            </a:r>
            <a:r>
              <a:rPr lang="cs-CZ" sz="1200" dirty="0" err="1"/>
              <a:t>configuration</a:t>
            </a:r>
            <a:r>
              <a:rPr lang="cs-CZ" sz="1200" dirty="0"/>
              <a:t> </a:t>
            </a:r>
            <a:r>
              <a:rPr lang="cs-CZ" sz="1200" dirty="0" err="1"/>
              <a:t>without</a:t>
            </a:r>
            <a:r>
              <a:rPr lang="cs-CZ" sz="1200" dirty="0"/>
              <a:t> any network </a:t>
            </a:r>
            <a:r>
              <a:rPr lang="cs-CZ" sz="1200" dirty="0" err="1"/>
              <a:t>settings</a:t>
            </a:r>
            <a:r>
              <a:rPr lang="cs-CZ" sz="1200" dirty="0"/>
              <a:t> – </a:t>
            </a:r>
            <a:r>
              <a:rPr lang="cs-CZ" sz="1200" dirty="0" err="1"/>
              <a:t>saving</a:t>
            </a:r>
            <a:r>
              <a:rPr lang="cs-CZ" sz="1200" dirty="0"/>
              <a:t> on </a:t>
            </a:r>
            <a:r>
              <a:rPr lang="cs-CZ" sz="1200" dirty="0" err="1"/>
              <a:t>travel</a:t>
            </a:r>
            <a:r>
              <a:rPr lang="cs-CZ" sz="1200" dirty="0"/>
              <a:t> </a:t>
            </a:r>
            <a:r>
              <a:rPr lang="cs-CZ" sz="1200" dirty="0" err="1"/>
              <a:t>cost</a:t>
            </a:r>
            <a:endParaRPr lang="en-US" sz="1200" dirty="0"/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EC52B834-6D7E-4E9E-8047-C56779905101}"/>
              </a:ext>
            </a:extLst>
          </p:cNvPr>
          <p:cNvGrpSpPr/>
          <p:nvPr/>
        </p:nvGrpSpPr>
        <p:grpSpPr>
          <a:xfrm>
            <a:off x="582254" y="1867022"/>
            <a:ext cx="3462932" cy="1998934"/>
            <a:chOff x="686281" y="2261658"/>
            <a:chExt cx="3462932" cy="1998934"/>
          </a:xfrm>
        </p:grpSpPr>
        <p:grpSp>
          <p:nvGrpSpPr>
            <p:cNvPr id="25" name="Group 1">
              <a:extLst>
                <a:ext uri="{FF2B5EF4-FFF2-40B4-BE49-F238E27FC236}">
                  <a16:creationId xmlns:a16="http://schemas.microsoft.com/office/drawing/2014/main" id="{CE1E5FD1-E883-49BD-AA2D-4CC8455DF411}"/>
                </a:ext>
              </a:extLst>
            </p:cNvPr>
            <p:cNvGrpSpPr/>
            <p:nvPr/>
          </p:nvGrpSpPr>
          <p:grpSpPr>
            <a:xfrm>
              <a:off x="686281" y="2261658"/>
              <a:ext cx="3462932" cy="1998934"/>
              <a:chOff x="2738438" y="30163"/>
              <a:chExt cx="11828463" cy="6827838"/>
            </a:xfrm>
          </p:grpSpPr>
          <p:sp>
            <p:nvSpPr>
              <p:cNvPr id="26" name="Freeform 11">
                <a:extLst>
                  <a:ext uri="{FF2B5EF4-FFF2-40B4-BE49-F238E27FC236}">
                    <a16:creationId xmlns:a16="http://schemas.microsoft.com/office/drawing/2014/main" id="{BF10476B-9BC2-44D3-840A-667D099A2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1113" y="30163"/>
                <a:ext cx="9663113" cy="6823075"/>
              </a:xfrm>
              <a:custGeom>
                <a:avLst/>
                <a:gdLst>
                  <a:gd name="T0" fmla="*/ 201 w 6087"/>
                  <a:gd name="T1" fmla="*/ 4298 h 4298"/>
                  <a:gd name="T2" fmla="*/ 181 w 6087"/>
                  <a:gd name="T3" fmla="*/ 4298 h 4298"/>
                  <a:gd name="T4" fmla="*/ 141 w 6087"/>
                  <a:gd name="T5" fmla="*/ 4289 h 4298"/>
                  <a:gd name="T6" fmla="*/ 106 w 6087"/>
                  <a:gd name="T7" fmla="*/ 4274 h 4298"/>
                  <a:gd name="T8" fmla="*/ 74 w 6087"/>
                  <a:gd name="T9" fmla="*/ 4252 h 4298"/>
                  <a:gd name="T10" fmla="*/ 47 w 6087"/>
                  <a:gd name="T11" fmla="*/ 4225 h 4298"/>
                  <a:gd name="T12" fmla="*/ 25 w 6087"/>
                  <a:gd name="T13" fmla="*/ 4193 h 4298"/>
                  <a:gd name="T14" fmla="*/ 10 w 6087"/>
                  <a:gd name="T15" fmla="*/ 4158 h 4298"/>
                  <a:gd name="T16" fmla="*/ 1 w 6087"/>
                  <a:gd name="T17" fmla="*/ 4118 h 4298"/>
                  <a:gd name="T18" fmla="*/ 0 w 6087"/>
                  <a:gd name="T19" fmla="*/ 201 h 4298"/>
                  <a:gd name="T20" fmla="*/ 1 w 6087"/>
                  <a:gd name="T21" fmla="*/ 181 h 4298"/>
                  <a:gd name="T22" fmla="*/ 10 w 6087"/>
                  <a:gd name="T23" fmla="*/ 141 h 4298"/>
                  <a:gd name="T24" fmla="*/ 25 w 6087"/>
                  <a:gd name="T25" fmla="*/ 105 h 4298"/>
                  <a:gd name="T26" fmla="*/ 47 w 6087"/>
                  <a:gd name="T27" fmla="*/ 74 h 4298"/>
                  <a:gd name="T28" fmla="*/ 74 w 6087"/>
                  <a:gd name="T29" fmla="*/ 47 h 4298"/>
                  <a:gd name="T30" fmla="*/ 106 w 6087"/>
                  <a:gd name="T31" fmla="*/ 25 h 4298"/>
                  <a:gd name="T32" fmla="*/ 141 w 6087"/>
                  <a:gd name="T33" fmla="*/ 10 h 4298"/>
                  <a:gd name="T34" fmla="*/ 181 w 6087"/>
                  <a:gd name="T35" fmla="*/ 1 h 4298"/>
                  <a:gd name="T36" fmla="*/ 5887 w 6087"/>
                  <a:gd name="T37" fmla="*/ 0 h 4298"/>
                  <a:gd name="T38" fmla="*/ 5907 w 6087"/>
                  <a:gd name="T39" fmla="*/ 1 h 4298"/>
                  <a:gd name="T40" fmla="*/ 5946 w 6087"/>
                  <a:gd name="T41" fmla="*/ 10 h 4298"/>
                  <a:gd name="T42" fmla="*/ 5983 w 6087"/>
                  <a:gd name="T43" fmla="*/ 25 h 4298"/>
                  <a:gd name="T44" fmla="*/ 6015 w 6087"/>
                  <a:gd name="T45" fmla="*/ 47 h 4298"/>
                  <a:gd name="T46" fmla="*/ 6042 w 6087"/>
                  <a:gd name="T47" fmla="*/ 74 h 4298"/>
                  <a:gd name="T48" fmla="*/ 6064 w 6087"/>
                  <a:gd name="T49" fmla="*/ 105 h 4298"/>
                  <a:gd name="T50" fmla="*/ 6079 w 6087"/>
                  <a:gd name="T51" fmla="*/ 141 h 4298"/>
                  <a:gd name="T52" fmla="*/ 6087 w 6087"/>
                  <a:gd name="T53" fmla="*/ 181 h 4298"/>
                  <a:gd name="T54" fmla="*/ 6087 w 6087"/>
                  <a:gd name="T55" fmla="*/ 4097 h 4298"/>
                  <a:gd name="T56" fmla="*/ 6087 w 6087"/>
                  <a:gd name="T57" fmla="*/ 4118 h 4298"/>
                  <a:gd name="T58" fmla="*/ 6079 w 6087"/>
                  <a:gd name="T59" fmla="*/ 4158 h 4298"/>
                  <a:gd name="T60" fmla="*/ 6064 w 6087"/>
                  <a:gd name="T61" fmla="*/ 4193 h 4298"/>
                  <a:gd name="T62" fmla="*/ 6042 w 6087"/>
                  <a:gd name="T63" fmla="*/ 4225 h 4298"/>
                  <a:gd name="T64" fmla="*/ 6015 w 6087"/>
                  <a:gd name="T65" fmla="*/ 4252 h 4298"/>
                  <a:gd name="T66" fmla="*/ 5983 w 6087"/>
                  <a:gd name="T67" fmla="*/ 4274 h 4298"/>
                  <a:gd name="T68" fmla="*/ 5946 w 6087"/>
                  <a:gd name="T69" fmla="*/ 4289 h 4298"/>
                  <a:gd name="T70" fmla="*/ 5907 w 6087"/>
                  <a:gd name="T71" fmla="*/ 4298 h 4298"/>
                  <a:gd name="T72" fmla="*/ 5887 w 6087"/>
                  <a:gd name="T73" fmla="*/ 4298 h 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087" h="4298">
                    <a:moveTo>
                      <a:pt x="5887" y="4298"/>
                    </a:moveTo>
                    <a:lnTo>
                      <a:pt x="201" y="4298"/>
                    </a:lnTo>
                    <a:lnTo>
                      <a:pt x="201" y="4298"/>
                    </a:lnTo>
                    <a:lnTo>
                      <a:pt x="181" y="4298"/>
                    </a:lnTo>
                    <a:lnTo>
                      <a:pt x="161" y="4294"/>
                    </a:lnTo>
                    <a:lnTo>
                      <a:pt x="141" y="4289"/>
                    </a:lnTo>
                    <a:lnTo>
                      <a:pt x="122" y="4282"/>
                    </a:lnTo>
                    <a:lnTo>
                      <a:pt x="106" y="4274"/>
                    </a:lnTo>
                    <a:lnTo>
                      <a:pt x="89" y="4264"/>
                    </a:lnTo>
                    <a:lnTo>
                      <a:pt x="74" y="4252"/>
                    </a:lnTo>
                    <a:lnTo>
                      <a:pt x="58" y="4239"/>
                    </a:lnTo>
                    <a:lnTo>
                      <a:pt x="47" y="4225"/>
                    </a:lnTo>
                    <a:lnTo>
                      <a:pt x="35" y="4210"/>
                    </a:lnTo>
                    <a:lnTo>
                      <a:pt x="25" y="4193"/>
                    </a:lnTo>
                    <a:lnTo>
                      <a:pt x="16" y="4177"/>
                    </a:lnTo>
                    <a:lnTo>
                      <a:pt x="10" y="4158"/>
                    </a:lnTo>
                    <a:lnTo>
                      <a:pt x="5" y="4138"/>
                    </a:lnTo>
                    <a:lnTo>
                      <a:pt x="1" y="4118"/>
                    </a:lnTo>
                    <a:lnTo>
                      <a:pt x="0" y="4097"/>
                    </a:lnTo>
                    <a:lnTo>
                      <a:pt x="0" y="201"/>
                    </a:lnTo>
                    <a:lnTo>
                      <a:pt x="0" y="201"/>
                    </a:lnTo>
                    <a:lnTo>
                      <a:pt x="1" y="181"/>
                    </a:lnTo>
                    <a:lnTo>
                      <a:pt x="5" y="161"/>
                    </a:lnTo>
                    <a:lnTo>
                      <a:pt x="10" y="141"/>
                    </a:lnTo>
                    <a:lnTo>
                      <a:pt x="16" y="122"/>
                    </a:lnTo>
                    <a:lnTo>
                      <a:pt x="25" y="105"/>
                    </a:lnTo>
                    <a:lnTo>
                      <a:pt x="35" y="89"/>
                    </a:lnTo>
                    <a:lnTo>
                      <a:pt x="47" y="74"/>
                    </a:lnTo>
                    <a:lnTo>
                      <a:pt x="58" y="58"/>
                    </a:lnTo>
                    <a:lnTo>
                      <a:pt x="74" y="47"/>
                    </a:lnTo>
                    <a:lnTo>
                      <a:pt x="89" y="35"/>
                    </a:lnTo>
                    <a:lnTo>
                      <a:pt x="106" y="25"/>
                    </a:lnTo>
                    <a:lnTo>
                      <a:pt x="122" y="16"/>
                    </a:lnTo>
                    <a:lnTo>
                      <a:pt x="141" y="10"/>
                    </a:lnTo>
                    <a:lnTo>
                      <a:pt x="161" y="5"/>
                    </a:lnTo>
                    <a:lnTo>
                      <a:pt x="181" y="1"/>
                    </a:lnTo>
                    <a:lnTo>
                      <a:pt x="201" y="0"/>
                    </a:lnTo>
                    <a:lnTo>
                      <a:pt x="5887" y="0"/>
                    </a:lnTo>
                    <a:lnTo>
                      <a:pt x="5887" y="0"/>
                    </a:lnTo>
                    <a:lnTo>
                      <a:pt x="5907" y="1"/>
                    </a:lnTo>
                    <a:lnTo>
                      <a:pt x="5927" y="5"/>
                    </a:lnTo>
                    <a:lnTo>
                      <a:pt x="5946" y="10"/>
                    </a:lnTo>
                    <a:lnTo>
                      <a:pt x="5964" y="16"/>
                    </a:lnTo>
                    <a:lnTo>
                      <a:pt x="5983" y="25"/>
                    </a:lnTo>
                    <a:lnTo>
                      <a:pt x="6000" y="35"/>
                    </a:lnTo>
                    <a:lnTo>
                      <a:pt x="6015" y="47"/>
                    </a:lnTo>
                    <a:lnTo>
                      <a:pt x="6028" y="58"/>
                    </a:lnTo>
                    <a:lnTo>
                      <a:pt x="6042" y="74"/>
                    </a:lnTo>
                    <a:lnTo>
                      <a:pt x="6054" y="89"/>
                    </a:lnTo>
                    <a:lnTo>
                      <a:pt x="6064" y="105"/>
                    </a:lnTo>
                    <a:lnTo>
                      <a:pt x="6072" y="122"/>
                    </a:lnTo>
                    <a:lnTo>
                      <a:pt x="6079" y="141"/>
                    </a:lnTo>
                    <a:lnTo>
                      <a:pt x="6084" y="161"/>
                    </a:lnTo>
                    <a:lnTo>
                      <a:pt x="6087" y="181"/>
                    </a:lnTo>
                    <a:lnTo>
                      <a:pt x="6087" y="201"/>
                    </a:lnTo>
                    <a:lnTo>
                      <a:pt x="6087" y="4097"/>
                    </a:lnTo>
                    <a:lnTo>
                      <a:pt x="6087" y="4097"/>
                    </a:lnTo>
                    <a:lnTo>
                      <a:pt x="6087" y="4118"/>
                    </a:lnTo>
                    <a:lnTo>
                      <a:pt x="6084" y="4138"/>
                    </a:lnTo>
                    <a:lnTo>
                      <a:pt x="6079" y="4158"/>
                    </a:lnTo>
                    <a:lnTo>
                      <a:pt x="6072" y="4177"/>
                    </a:lnTo>
                    <a:lnTo>
                      <a:pt x="6064" y="4193"/>
                    </a:lnTo>
                    <a:lnTo>
                      <a:pt x="6054" y="4210"/>
                    </a:lnTo>
                    <a:lnTo>
                      <a:pt x="6042" y="4225"/>
                    </a:lnTo>
                    <a:lnTo>
                      <a:pt x="6028" y="4239"/>
                    </a:lnTo>
                    <a:lnTo>
                      <a:pt x="6015" y="4252"/>
                    </a:lnTo>
                    <a:lnTo>
                      <a:pt x="6000" y="4264"/>
                    </a:lnTo>
                    <a:lnTo>
                      <a:pt x="5983" y="4274"/>
                    </a:lnTo>
                    <a:lnTo>
                      <a:pt x="5964" y="4282"/>
                    </a:lnTo>
                    <a:lnTo>
                      <a:pt x="5946" y="4289"/>
                    </a:lnTo>
                    <a:lnTo>
                      <a:pt x="5927" y="4294"/>
                    </a:lnTo>
                    <a:lnTo>
                      <a:pt x="5907" y="4298"/>
                    </a:lnTo>
                    <a:lnTo>
                      <a:pt x="5887" y="4298"/>
                    </a:lnTo>
                    <a:lnTo>
                      <a:pt x="5887" y="429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0B2B4"/>
                  </a:gs>
                  <a:gs pos="100000">
                    <a:srgbClr val="DFE0E1"/>
                  </a:gs>
                </a:gsLst>
                <a:lin ang="0" scaled="1"/>
                <a:tileRect/>
              </a:gradFill>
              <a:ln>
                <a:noFill/>
              </a:ln>
              <a:effectLst>
                <a:innerShdw blurRad="63500">
                  <a:prstClr val="black">
                    <a:alpha val="40000"/>
                  </a:prstClr>
                </a:inn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D93DCDCF-18A9-43E4-9D99-8DA59D8CA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563" y="74613"/>
                <a:ext cx="9574213" cy="6735763"/>
              </a:xfrm>
              <a:custGeom>
                <a:avLst/>
                <a:gdLst>
                  <a:gd name="T0" fmla="*/ 173 w 6031"/>
                  <a:gd name="T1" fmla="*/ 0 h 4243"/>
                  <a:gd name="T2" fmla="*/ 155 w 6031"/>
                  <a:gd name="T3" fmla="*/ 2 h 4243"/>
                  <a:gd name="T4" fmla="*/ 121 w 6031"/>
                  <a:gd name="T5" fmla="*/ 9 h 4243"/>
                  <a:gd name="T6" fmla="*/ 91 w 6031"/>
                  <a:gd name="T7" fmla="*/ 22 h 4243"/>
                  <a:gd name="T8" fmla="*/ 64 w 6031"/>
                  <a:gd name="T9" fmla="*/ 40 h 4243"/>
                  <a:gd name="T10" fmla="*/ 41 w 6031"/>
                  <a:gd name="T11" fmla="*/ 64 h 4243"/>
                  <a:gd name="T12" fmla="*/ 22 w 6031"/>
                  <a:gd name="T13" fmla="*/ 91 h 4243"/>
                  <a:gd name="T14" fmla="*/ 9 w 6031"/>
                  <a:gd name="T15" fmla="*/ 121 h 4243"/>
                  <a:gd name="T16" fmla="*/ 2 w 6031"/>
                  <a:gd name="T17" fmla="*/ 157 h 4243"/>
                  <a:gd name="T18" fmla="*/ 0 w 6031"/>
                  <a:gd name="T19" fmla="*/ 4069 h 4243"/>
                  <a:gd name="T20" fmla="*/ 2 w 6031"/>
                  <a:gd name="T21" fmla="*/ 4086 h 4243"/>
                  <a:gd name="T22" fmla="*/ 9 w 6031"/>
                  <a:gd name="T23" fmla="*/ 4120 h 4243"/>
                  <a:gd name="T24" fmla="*/ 22 w 6031"/>
                  <a:gd name="T25" fmla="*/ 4152 h 4243"/>
                  <a:gd name="T26" fmla="*/ 41 w 6031"/>
                  <a:gd name="T27" fmla="*/ 4179 h 4243"/>
                  <a:gd name="T28" fmla="*/ 64 w 6031"/>
                  <a:gd name="T29" fmla="*/ 4202 h 4243"/>
                  <a:gd name="T30" fmla="*/ 91 w 6031"/>
                  <a:gd name="T31" fmla="*/ 4221 h 4243"/>
                  <a:gd name="T32" fmla="*/ 121 w 6031"/>
                  <a:gd name="T33" fmla="*/ 4234 h 4243"/>
                  <a:gd name="T34" fmla="*/ 155 w 6031"/>
                  <a:gd name="T35" fmla="*/ 4241 h 4243"/>
                  <a:gd name="T36" fmla="*/ 5859 w 6031"/>
                  <a:gd name="T37" fmla="*/ 4243 h 4243"/>
                  <a:gd name="T38" fmla="*/ 5876 w 6031"/>
                  <a:gd name="T39" fmla="*/ 4241 h 4243"/>
                  <a:gd name="T40" fmla="*/ 5910 w 6031"/>
                  <a:gd name="T41" fmla="*/ 4234 h 4243"/>
                  <a:gd name="T42" fmla="*/ 5941 w 6031"/>
                  <a:gd name="T43" fmla="*/ 4221 h 4243"/>
                  <a:gd name="T44" fmla="*/ 5968 w 6031"/>
                  <a:gd name="T45" fmla="*/ 4202 h 4243"/>
                  <a:gd name="T46" fmla="*/ 5992 w 6031"/>
                  <a:gd name="T47" fmla="*/ 4179 h 4243"/>
                  <a:gd name="T48" fmla="*/ 6010 w 6031"/>
                  <a:gd name="T49" fmla="*/ 4152 h 4243"/>
                  <a:gd name="T50" fmla="*/ 6024 w 6031"/>
                  <a:gd name="T51" fmla="*/ 4120 h 4243"/>
                  <a:gd name="T52" fmla="*/ 6031 w 6031"/>
                  <a:gd name="T53" fmla="*/ 4086 h 4243"/>
                  <a:gd name="T54" fmla="*/ 6031 w 6031"/>
                  <a:gd name="T55" fmla="*/ 173 h 4243"/>
                  <a:gd name="T56" fmla="*/ 6031 w 6031"/>
                  <a:gd name="T57" fmla="*/ 157 h 4243"/>
                  <a:gd name="T58" fmla="*/ 6024 w 6031"/>
                  <a:gd name="T59" fmla="*/ 121 h 4243"/>
                  <a:gd name="T60" fmla="*/ 6010 w 6031"/>
                  <a:gd name="T61" fmla="*/ 91 h 4243"/>
                  <a:gd name="T62" fmla="*/ 5992 w 6031"/>
                  <a:gd name="T63" fmla="*/ 64 h 4243"/>
                  <a:gd name="T64" fmla="*/ 5968 w 6031"/>
                  <a:gd name="T65" fmla="*/ 40 h 4243"/>
                  <a:gd name="T66" fmla="*/ 5941 w 6031"/>
                  <a:gd name="T67" fmla="*/ 22 h 4243"/>
                  <a:gd name="T68" fmla="*/ 5910 w 6031"/>
                  <a:gd name="T69" fmla="*/ 9 h 4243"/>
                  <a:gd name="T70" fmla="*/ 5876 w 6031"/>
                  <a:gd name="T71" fmla="*/ 2 h 4243"/>
                  <a:gd name="T72" fmla="*/ 5859 w 6031"/>
                  <a:gd name="T73" fmla="*/ 0 h 4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031" h="4243">
                    <a:moveTo>
                      <a:pt x="5859" y="0"/>
                    </a:moveTo>
                    <a:lnTo>
                      <a:pt x="173" y="0"/>
                    </a:lnTo>
                    <a:lnTo>
                      <a:pt x="173" y="0"/>
                    </a:lnTo>
                    <a:lnTo>
                      <a:pt x="155" y="2"/>
                    </a:lnTo>
                    <a:lnTo>
                      <a:pt x="138" y="3"/>
                    </a:lnTo>
                    <a:lnTo>
                      <a:pt x="121" y="9"/>
                    </a:lnTo>
                    <a:lnTo>
                      <a:pt x="106" y="14"/>
                    </a:lnTo>
                    <a:lnTo>
                      <a:pt x="91" y="22"/>
                    </a:lnTo>
                    <a:lnTo>
                      <a:pt x="78" y="30"/>
                    </a:lnTo>
                    <a:lnTo>
                      <a:pt x="64" y="40"/>
                    </a:lnTo>
                    <a:lnTo>
                      <a:pt x="51" y="51"/>
                    </a:lnTo>
                    <a:lnTo>
                      <a:pt x="41" y="64"/>
                    </a:lnTo>
                    <a:lnTo>
                      <a:pt x="30" y="77"/>
                    </a:lnTo>
                    <a:lnTo>
                      <a:pt x="22" y="91"/>
                    </a:lnTo>
                    <a:lnTo>
                      <a:pt x="14" y="106"/>
                    </a:lnTo>
                    <a:lnTo>
                      <a:pt x="9" y="121"/>
                    </a:lnTo>
                    <a:lnTo>
                      <a:pt x="3" y="138"/>
                    </a:lnTo>
                    <a:lnTo>
                      <a:pt x="2" y="157"/>
                    </a:lnTo>
                    <a:lnTo>
                      <a:pt x="0" y="173"/>
                    </a:lnTo>
                    <a:lnTo>
                      <a:pt x="0" y="4069"/>
                    </a:lnTo>
                    <a:lnTo>
                      <a:pt x="0" y="4069"/>
                    </a:lnTo>
                    <a:lnTo>
                      <a:pt x="2" y="4086"/>
                    </a:lnTo>
                    <a:lnTo>
                      <a:pt x="3" y="4105"/>
                    </a:lnTo>
                    <a:lnTo>
                      <a:pt x="9" y="4120"/>
                    </a:lnTo>
                    <a:lnTo>
                      <a:pt x="14" y="4137"/>
                    </a:lnTo>
                    <a:lnTo>
                      <a:pt x="22" y="4152"/>
                    </a:lnTo>
                    <a:lnTo>
                      <a:pt x="30" y="4165"/>
                    </a:lnTo>
                    <a:lnTo>
                      <a:pt x="41" y="4179"/>
                    </a:lnTo>
                    <a:lnTo>
                      <a:pt x="51" y="4192"/>
                    </a:lnTo>
                    <a:lnTo>
                      <a:pt x="64" y="4202"/>
                    </a:lnTo>
                    <a:lnTo>
                      <a:pt x="78" y="4212"/>
                    </a:lnTo>
                    <a:lnTo>
                      <a:pt x="91" y="4221"/>
                    </a:lnTo>
                    <a:lnTo>
                      <a:pt x="106" y="4229"/>
                    </a:lnTo>
                    <a:lnTo>
                      <a:pt x="121" y="4234"/>
                    </a:lnTo>
                    <a:lnTo>
                      <a:pt x="138" y="4239"/>
                    </a:lnTo>
                    <a:lnTo>
                      <a:pt x="155" y="4241"/>
                    </a:lnTo>
                    <a:lnTo>
                      <a:pt x="173" y="4243"/>
                    </a:lnTo>
                    <a:lnTo>
                      <a:pt x="5859" y="4243"/>
                    </a:lnTo>
                    <a:lnTo>
                      <a:pt x="5859" y="4243"/>
                    </a:lnTo>
                    <a:lnTo>
                      <a:pt x="5876" y="4241"/>
                    </a:lnTo>
                    <a:lnTo>
                      <a:pt x="5893" y="4239"/>
                    </a:lnTo>
                    <a:lnTo>
                      <a:pt x="5910" y="4234"/>
                    </a:lnTo>
                    <a:lnTo>
                      <a:pt x="5926" y="4229"/>
                    </a:lnTo>
                    <a:lnTo>
                      <a:pt x="5941" y="4221"/>
                    </a:lnTo>
                    <a:lnTo>
                      <a:pt x="5955" y="4212"/>
                    </a:lnTo>
                    <a:lnTo>
                      <a:pt x="5968" y="4202"/>
                    </a:lnTo>
                    <a:lnTo>
                      <a:pt x="5980" y="4192"/>
                    </a:lnTo>
                    <a:lnTo>
                      <a:pt x="5992" y="4179"/>
                    </a:lnTo>
                    <a:lnTo>
                      <a:pt x="6002" y="4165"/>
                    </a:lnTo>
                    <a:lnTo>
                      <a:pt x="6010" y="4152"/>
                    </a:lnTo>
                    <a:lnTo>
                      <a:pt x="6017" y="4137"/>
                    </a:lnTo>
                    <a:lnTo>
                      <a:pt x="6024" y="4120"/>
                    </a:lnTo>
                    <a:lnTo>
                      <a:pt x="6027" y="4105"/>
                    </a:lnTo>
                    <a:lnTo>
                      <a:pt x="6031" y="4086"/>
                    </a:lnTo>
                    <a:lnTo>
                      <a:pt x="6031" y="4069"/>
                    </a:lnTo>
                    <a:lnTo>
                      <a:pt x="6031" y="173"/>
                    </a:lnTo>
                    <a:lnTo>
                      <a:pt x="6031" y="173"/>
                    </a:lnTo>
                    <a:lnTo>
                      <a:pt x="6031" y="157"/>
                    </a:lnTo>
                    <a:lnTo>
                      <a:pt x="6027" y="138"/>
                    </a:lnTo>
                    <a:lnTo>
                      <a:pt x="6024" y="121"/>
                    </a:lnTo>
                    <a:lnTo>
                      <a:pt x="6017" y="106"/>
                    </a:lnTo>
                    <a:lnTo>
                      <a:pt x="6010" y="91"/>
                    </a:lnTo>
                    <a:lnTo>
                      <a:pt x="6002" y="77"/>
                    </a:lnTo>
                    <a:lnTo>
                      <a:pt x="5992" y="64"/>
                    </a:lnTo>
                    <a:lnTo>
                      <a:pt x="5980" y="51"/>
                    </a:lnTo>
                    <a:lnTo>
                      <a:pt x="5968" y="40"/>
                    </a:lnTo>
                    <a:lnTo>
                      <a:pt x="5955" y="30"/>
                    </a:lnTo>
                    <a:lnTo>
                      <a:pt x="5941" y="22"/>
                    </a:lnTo>
                    <a:lnTo>
                      <a:pt x="5926" y="14"/>
                    </a:lnTo>
                    <a:lnTo>
                      <a:pt x="5910" y="9"/>
                    </a:lnTo>
                    <a:lnTo>
                      <a:pt x="5893" y="3"/>
                    </a:lnTo>
                    <a:lnTo>
                      <a:pt x="5876" y="2"/>
                    </a:lnTo>
                    <a:lnTo>
                      <a:pt x="5859" y="0"/>
                    </a:lnTo>
                    <a:lnTo>
                      <a:pt x="585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25400" algn="ctr" rotWithShape="0">
                  <a:prstClr val="black">
                    <a:alpha val="61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id="{A7D1174F-E244-4540-97B5-128C5905C2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2550" y="6342063"/>
                <a:ext cx="9520238" cy="441325"/>
              </a:xfrm>
              <a:custGeom>
                <a:avLst/>
                <a:gdLst>
                  <a:gd name="T0" fmla="*/ 156 w 5997"/>
                  <a:gd name="T1" fmla="*/ 278 h 278"/>
                  <a:gd name="T2" fmla="*/ 5842 w 5997"/>
                  <a:gd name="T3" fmla="*/ 278 h 278"/>
                  <a:gd name="T4" fmla="*/ 5842 w 5997"/>
                  <a:gd name="T5" fmla="*/ 278 h 278"/>
                  <a:gd name="T6" fmla="*/ 5857 w 5997"/>
                  <a:gd name="T7" fmla="*/ 276 h 278"/>
                  <a:gd name="T8" fmla="*/ 5872 w 5997"/>
                  <a:gd name="T9" fmla="*/ 275 h 278"/>
                  <a:gd name="T10" fmla="*/ 5887 w 5997"/>
                  <a:gd name="T11" fmla="*/ 269 h 278"/>
                  <a:gd name="T12" fmla="*/ 5903 w 5997"/>
                  <a:gd name="T13" fmla="*/ 264 h 278"/>
                  <a:gd name="T14" fmla="*/ 5916 w 5997"/>
                  <a:gd name="T15" fmla="*/ 258 h 278"/>
                  <a:gd name="T16" fmla="*/ 5928 w 5997"/>
                  <a:gd name="T17" fmla="*/ 251 h 278"/>
                  <a:gd name="T18" fmla="*/ 5941 w 5997"/>
                  <a:gd name="T19" fmla="*/ 241 h 278"/>
                  <a:gd name="T20" fmla="*/ 5951 w 5997"/>
                  <a:gd name="T21" fmla="*/ 231 h 278"/>
                  <a:gd name="T22" fmla="*/ 5962 w 5997"/>
                  <a:gd name="T23" fmla="*/ 221 h 278"/>
                  <a:gd name="T24" fmla="*/ 5970 w 5997"/>
                  <a:gd name="T25" fmla="*/ 209 h 278"/>
                  <a:gd name="T26" fmla="*/ 5978 w 5997"/>
                  <a:gd name="T27" fmla="*/ 195 h 278"/>
                  <a:gd name="T28" fmla="*/ 5985 w 5997"/>
                  <a:gd name="T29" fmla="*/ 182 h 278"/>
                  <a:gd name="T30" fmla="*/ 5990 w 5997"/>
                  <a:gd name="T31" fmla="*/ 167 h 278"/>
                  <a:gd name="T32" fmla="*/ 5993 w 5997"/>
                  <a:gd name="T33" fmla="*/ 153 h 278"/>
                  <a:gd name="T34" fmla="*/ 5997 w 5997"/>
                  <a:gd name="T35" fmla="*/ 137 h 278"/>
                  <a:gd name="T36" fmla="*/ 5997 w 5997"/>
                  <a:gd name="T37" fmla="*/ 121 h 278"/>
                  <a:gd name="T38" fmla="*/ 5997 w 5997"/>
                  <a:gd name="T39" fmla="*/ 0 h 278"/>
                  <a:gd name="T40" fmla="*/ 0 w 5997"/>
                  <a:gd name="T41" fmla="*/ 0 h 278"/>
                  <a:gd name="T42" fmla="*/ 0 w 5997"/>
                  <a:gd name="T43" fmla="*/ 121 h 278"/>
                  <a:gd name="T44" fmla="*/ 0 w 5997"/>
                  <a:gd name="T45" fmla="*/ 121 h 278"/>
                  <a:gd name="T46" fmla="*/ 2 w 5997"/>
                  <a:gd name="T47" fmla="*/ 137 h 278"/>
                  <a:gd name="T48" fmla="*/ 3 w 5997"/>
                  <a:gd name="T49" fmla="*/ 153 h 278"/>
                  <a:gd name="T50" fmla="*/ 8 w 5997"/>
                  <a:gd name="T51" fmla="*/ 167 h 278"/>
                  <a:gd name="T52" fmla="*/ 13 w 5997"/>
                  <a:gd name="T53" fmla="*/ 182 h 278"/>
                  <a:gd name="T54" fmla="*/ 20 w 5997"/>
                  <a:gd name="T55" fmla="*/ 195 h 278"/>
                  <a:gd name="T56" fmla="*/ 27 w 5997"/>
                  <a:gd name="T57" fmla="*/ 209 h 278"/>
                  <a:gd name="T58" fmla="*/ 37 w 5997"/>
                  <a:gd name="T59" fmla="*/ 221 h 278"/>
                  <a:gd name="T60" fmla="*/ 47 w 5997"/>
                  <a:gd name="T61" fmla="*/ 231 h 278"/>
                  <a:gd name="T62" fmla="*/ 57 w 5997"/>
                  <a:gd name="T63" fmla="*/ 241 h 278"/>
                  <a:gd name="T64" fmla="*/ 69 w 5997"/>
                  <a:gd name="T65" fmla="*/ 251 h 278"/>
                  <a:gd name="T66" fmla="*/ 82 w 5997"/>
                  <a:gd name="T67" fmla="*/ 258 h 278"/>
                  <a:gd name="T68" fmla="*/ 96 w 5997"/>
                  <a:gd name="T69" fmla="*/ 264 h 278"/>
                  <a:gd name="T70" fmla="*/ 109 w 5997"/>
                  <a:gd name="T71" fmla="*/ 269 h 278"/>
                  <a:gd name="T72" fmla="*/ 124 w 5997"/>
                  <a:gd name="T73" fmla="*/ 275 h 278"/>
                  <a:gd name="T74" fmla="*/ 141 w 5997"/>
                  <a:gd name="T75" fmla="*/ 276 h 278"/>
                  <a:gd name="T76" fmla="*/ 156 w 5997"/>
                  <a:gd name="T77" fmla="*/ 278 h 278"/>
                  <a:gd name="T78" fmla="*/ 156 w 5997"/>
                  <a:gd name="T79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997" h="278">
                    <a:moveTo>
                      <a:pt x="156" y="278"/>
                    </a:moveTo>
                    <a:lnTo>
                      <a:pt x="5842" y="278"/>
                    </a:lnTo>
                    <a:lnTo>
                      <a:pt x="5842" y="278"/>
                    </a:lnTo>
                    <a:lnTo>
                      <a:pt x="5857" y="276"/>
                    </a:lnTo>
                    <a:lnTo>
                      <a:pt x="5872" y="275"/>
                    </a:lnTo>
                    <a:lnTo>
                      <a:pt x="5887" y="269"/>
                    </a:lnTo>
                    <a:lnTo>
                      <a:pt x="5903" y="264"/>
                    </a:lnTo>
                    <a:lnTo>
                      <a:pt x="5916" y="258"/>
                    </a:lnTo>
                    <a:lnTo>
                      <a:pt x="5928" y="251"/>
                    </a:lnTo>
                    <a:lnTo>
                      <a:pt x="5941" y="241"/>
                    </a:lnTo>
                    <a:lnTo>
                      <a:pt x="5951" y="231"/>
                    </a:lnTo>
                    <a:lnTo>
                      <a:pt x="5962" y="221"/>
                    </a:lnTo>
                    <a:lnTo>
                      <a:pt x="5970" y="209"/>
                    </a:lnTo>
                    <a:lnTo>
                      <a:pt x="5978" y="195"/>
                    </a:lnTo>
                    <a:lnTo>
                      <a:pt x="5985" y="182"/>
                    </a:lnTo>
                    <a:lnTo>
                      <a:pt x="5990" y="167"/>
                    </a:lnTo>
                    <a:lnTo>
                      <a:pt x="5993" y="153"/>
                    </a:lnTo>
                    <a:lnTo>
                      <a:pt x="5997" y="137"/>
                    </a:lnTo>
                    <a:lnTo>
                      <a:pt x="5997" y="121"/>
                    </a:lnTo>
                    <a:lnTo>
                      <a:pt x="5997" y="0"/>
                    </a:lnTo>
                    <a:lnTo>
                      <a:pt x="0" y="0"/>
                    </a:lnTo>
                    <a:lnTo>
                      <a:pt x="0" y="121"/>
                    </a:lnTo>
                    <a:lnTo>
                      <a:pt x="0" y="121"/>
                    </a:lnTo>
                    <a:lnTo>
                      <a:pt x="2" y="137"/>
                    </a:lnTo>
                    <a:lnTo>
                      <a:pt x="3" y="153"/>
                    </a:lnTo>
                    <a:lnTo>
                      <a:pt x="8" y="167"/>
                    </a:lnTo>
                    <a:lnTo>
                      <a:pt x="13" y="182"/>
                    </a:lnTo>
                    <a:lnTo>
                      <a:pt x="20" y="195"/>
                    </a:lnTo>
                    <a:lnTo>
                      <a:pt x="27" y="209"/>
                    </a:lnTo>
                    <a:lnTo>
                      <a:pt x="37" y="221"/>
                    </a:lnTo>
                    <a:lnTo>
                      <a:pt x="47" y="231"/>
                    </a:lnTo>
                    <a:lnTo>
                      <a:pt x="57" y="241"/>
                    </a:lnTo>
                    <a:lnTo>
                      <a:pt x="69" y="251"/>
                    </a:lnTo>
                    <a:lnTo>
                      <a:pt x="82" y="258"/>
                    </a:lnTo>
                    <a:lnTo>
                      <a:pt x="96" y="264"/>
                    </a:lnTo>
                    <a:lnTo>
                      <a:pt x="109" y="269"/>
                    </a:lnTo>
                    <a:lnTo>
                      <a:pt x="124" y="275"/>
                    </a:lnTo>
                    <a:lnTo>
                      <a:pt x="141" y="276"/>
                    </a:lnTo>
                    <a:lnTo>
                      <a:pt x="156" y="278"/>
                    </a:lnTo>
                    <a:lnTo>
                      <a:pt x="156" y="278"/>
                    </a:lnTo>
                    <a:close/>
                  </a:path>
                </a:pathLst>
              </a:custGeom>
              <a:solidFill>
                <a:srgbClr val="1818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14">
                <a:extLst>
                  <a:ext uri="{FF2B5EF4-FFF2-40B4-BE49-F238E27FC236}">
                    <a16:creationId xmlns:a16="http://schemas.microsoft.com/office/drawing/2014/main" id="{9FCABBDB-17D2-47EF-A9BD-0E325F1DF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5288" y="533400"/>
                <a:ext cx="8897938" cy="5565775"/>
              </a:xfrm>
              <a:prstGeom prst="rect">
                <a:avLst/>
              </a:pr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15">
                <a:extLst>
                  <a:ext uri="{FF2B5EF4-FFF2-40B4-BE49-F238E27FC236}">
                    <a16:creationId xmlns:a16="http://schemas.microsoft.com/office/drawing/2014/main" id="{2285632A-0BC0-4B53-ABB3-5E69BAD9B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438" y="6618288"/>
                <a:ext cx="11828463" cy="239713"/>
              </a:xfrm>
              <a:custGeom>
                <a:avLst/>
                <a:gdLst>
                  <a:gd name="T0" fmla="*/ 7451 w 7451"/>
                  <a:gd name="T1" fmla="*/ 0 h 151"/>
                  <a:gd name="T2" fmla="*/ 4441 w 7451"/>
                  <a:gd name="T3" fmla="*/ 1 h 151"/>
                  <a:gd name="T4" fmla="*/ 4381 w 7451"/>
                  <a:gd name="T5" fmla="*/ 35 h 151"/>
                  <a:gd name="T6" fmla="*/ 3097 w 7451"/>
                  <a:gd name="T7" fmla="*/ 35 h 151"/>
                  <a:gd name="T8" fmla="*/ 3020 w 7451"/>
                  <a:gd name="T9" fmla="*/ 1 h 151"/>
                  <a:gd name="T10" fmla="*/ 0 w 7451"/>
                  <a:gd name="T11" fmla="*/ 0 h 151"/>
                  <a:gd name="T12" fmla="*/ 0 w 7451"/>
                  <a:gd name="T13" fmla="*/ 35 h 151"/>
                  <a:gd name="T14" fmla="*/ 0 w 7451"/>
                  <a:gd name="T15" fmla="*/ 35 h 151"/>
                  <a:gd name="T16" fmla="*/ 61 w 7451"/>
                  <a:gd name="T17" fmla="*/ 53 h 151"/>
                  <a:gd name="T18" fmla="*/ 98 w 7451"/>
                  <a:gd name="T19" fmla="*/ 65 h 151"/>
                  <a:gd name="T20" fmla="*/ 140 w 7451"/>
                  <a:gd name="T21" fmla="*/ 75 h 151"/>
                  <a:gd name="T22" fmla="*/ 140 w 7451"/>
                  <a:gd name="T23" fmla="*/ 75 h 151"/>
                  <a:gd name="T24" fmla="*/ 168 w 7451"/>
                  <a:gd name="T25" fmla="*/ 82 h 151"/>
                  <a:gd name="T26" fmla="*/ 216 w 7451"/>
                  <a:gd name="T27" fmla="*/ 90 h 151"/>
                  <a:gd name="T28" fmla="*/ 286 w 7451"/>
                  <a:gd name="T29" fmla="*/ 102 h 151"/>
                  <a:gd name="T30" fmla="*/ 384 w 7451"/>
                  <a:gd name="T31" fmla="*/ 114 h 151"/>
                  <a:gd name="T32" fmla="*/ 384 w 7451"/>
                  <a:gd name="T33" fmla="*/ 114 h 151"/>
                  <a:gd name="T34" fmla="*/ 438 w 7451"/>
                  <a:gd name="T35" fmla="*/ 121 h 151"/>
                  <a:gd name="T36" fmla="*/ 510 w 7451"/>
                  <a:gd name="T37" fmla="*/ 127 h 151"/>
                  <a:gd name="T38" fmla="*/ 601 w 7451"/>
                  <a:gd name="T39" fmla="*/ 134 h 151"/>
                  <a:gd name="T40" fmla="*/ 707 w 7451"/>
                  <a:gd name="T41" fmla="*/ 141 h 151"/>
                  <a:gd name="T42" fmla="*/ 707 w 7451"/>
                  <a:gd name="T43" fmla="*/ 141 h 151"/>
                  <a:gd name="T44" fmla="*/ 838 w 7451"/>
                  <a:gd name="T45" fmla="*/ 146 h 151"/>
                  <a:gd name="T46" fmla="*/ 924 w 7451"/>
                  <a:gd name="T47" fmla="*/ 148 h 151"/>
                  <a:gd name="T48" fmla="*/ 924 w 7451"/>
                  <a:gd name="T49" fmla="*/ 148 h 151"/>
                  <a:gd name="T50" fmla="*/ 1195 w 7451"/>
                  <a:gd name="T51" fmla="*/ 149 h 151"/>
                  <a:gd name="T52" fmla="*/ 1718 w 7451"/>
                  <a:gd name="T53" fmla="*/ 151 h 151"/>
                  <a:gd name="T54" fmla="*/ 3188 w 7451"/>
                  <a:gd name="T55" fmla="*/ 151 h 151"/>
                  <a:gd name="T56" fmla="*/ 5479 w 7451"/>
                  <a:gd name="T57" fmla="*/ 149 h 151"/>
                  <a:gd name="T58" fmla="*/ 5479 w 7451"/>
                  <a:gd name="T59" fmla="*/ 149 h 151"/>
                  <a:gd name="T60" fmla="*/ 5921 w 7451"/>
                  <a:gd name="T61" fmla="*/ 151 h 151"/>
                  <a:gd name="T62" fmla="*/ 6244 w 7451"/>
                  <a:gd name="T63" fmla="*/ 151 h 151"/>
                  <a:gd name="T64" fmla="*/ 6529 w 7451"/>
                  <a:gd name="T65" fmla="*/ 148 h 151"/>
                  <a:gd name="T66" fmla="*/ 6529 w 7451"/>
                  <a:gd name="T67" fmla="*/ 148 h 151"/>
                  <a:gd name="T68" fmla="*/ 6613 w 7451"/>
                  <a:gd name="T69" fmla="*/ 146 h 151"/>
                  <a:gd name="T70" fmla="*/ 6744 w 7451"/>
                  <a:gd name="T71" fmla="*/ 141 h 151"/>
                  <a:gd name="T72" fmla="*/ 6744 w 7451"/>
                  <a:gd name="T73" fmla="*/ 141 h 151"/>
                  <a:gd name="T74" fmla="*/ 6852 w 7451"/>
                  <a:gd name="T75" fmla="*/ 134 h 151"/>
                  <a:gd name="T76" fmla="*/ 6941 w 7451"/>
                  <a:gd name="T77" fmla="*/ 127 h 151"/>
                  <a:gd name="T78" fmla="*/ 7015 w 7451"/>
                  <a:gd name="T79" fmla="*/ 121 h 151"/>
                  <a:gd name="T80" fmla="*/ 7069 w 7451"/>
                  <a:gd name="T81" fmla="*/ 114 h 151"/>
                  <a:gd name="T82" fmla="*/ 7069 w 7451"/>
                  <a:gd name="T83" fmla="*/ 114 h 151"/>
                  <a:gd name="T84" fmla="*/ 7166 w 7451"/>
                  <a:gd name="T85" fmla="*/ 102 h 151"/>
                  <a:gd name="T86" fmla="*/ 7237 w 7451"/>
                  <a:gd name="T87" fmla="*/ 90 h 151"/>
                  <a:gd name="T88" fmla="*/ 7284 w 7451"/>
                  <a:gd name="T89" fmla="*/ 82 h 151"/>
                  <a:gd name="T90" fmla="*/ 7313 w 7451"/>
                  <a:gd name="T91" fmla="*/ 75 h 151"/>
                  <a:gd name="T92" fmla="*/ 7313 w 7451"/>
                  <a:gd name="T93" fmla="*/ 75 h 151"/>
                  <a:gd name="T94" fmla="*/ 7353 w 7451"/>
                  <a:gd name="T95" fmla="*/ 65 h 151"/>
                  <a:gd name="T96" fmla="*/ 7390 w 7451"/>
                  <a:gd name="T97" fmla="*/ 53 h 151"/>
                  <a:gd name="T98" fmla="*/ 7451 w 7451"/>
                  <a:gd name="T99" fmla="*/ 35 h 151"/>
                  <a:gd name="T100" fmla="*/ 7451 w 7451"/>
                  <a:gd name="T101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451" h="151">
                    <a:moveTo>
                      <a:pt x="7451" y="0"/>
                    </a:moveTo>
                    <a:lnTo>
                      <a:pt x="4441" y="1"/>
                    </a:lnTo>
                    <a:lnTo>
                      <a:pt x="4381" y="35"/>
                    </a:lnTo>
                    <a:lnTo>
                      <a:pt x="3097" y="35"/>
                    </a:lnTo>
                    <a:lnTo>
                      <a:pt x="3020" y="1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61" y="53"/>
                    </a:lnTo>
                    <a:lnTo>
                      <a:pt x="98" y="65"/>
                    </a:lnTo>
                    <a:lnTo>
                      <a:pt x="140" y="75"/>
                    </a:lnTo>
                    <a:lnTo>
                      <a:pt x="140" y="75"/>
                    </a:lnTo>
                    <a:lnTo>
                      <a:pt x="168" y="82"/>
                    </a:lnTo>
                    <a:lnTo>
                      <a:pt x="216" y="90"/>
                    </a:lnTo>
                    <a:lnTo>
                      <a:pt x="286" y="102"/>
                    </a:lnTo>
                    <a:lnTo>
                      <a:pt x="384" y="114"/>
                    </a:lnTo>
                    <a:lnTo>
                      <a:pt x="384" y="114"/>
                    </a:lnTo>
                    <a:lnTo>
                      <a:pt x="438" y="121"/>
                    </a:lnTo>
                    <a:lnTo>
                      <a:pt x="510" y="127"/>
                    </a:lnTo>
                    <a:lnTo>
                      <a:pt x="601" y="134"/>
                    </a:lnTo>
                    <a:lnTo>
                      <a:pt x="707" y="141"/>
                    </a:lnTo>
                    <a:lnTo>
                      <a:pt x="707" y="141"/>
                    </a:lnTo>
                    <a:lnTo>
                      <a:pt x="838" y="146"/>
                    </a:lnTo>
                    <a:lnTo>
                      <a:pt x="924" y="148"/>
                    </a:lnTo>
                    <a:lnTo>
                      <a:pt x="924" y="148"/>
                    </a:lnTo>
                    <a:lnTo>
                      <a:pt x="1195" y="149"/>
                    </a:lnTo>
                    <a:lnTo>
                      <a:pt x="1718" y="151"/>
                    </a:lnTo>
                    <a:lnTo>
                      <a:pt x="3188" y="151"/>
                    </a:lnTo>
                    <a:lnTo>
                      <a:pt x="5479" y="149"/>
                    </a:lnTo>
                    <a:lnTo>
                      <a:pt x="5479" y="149"/>
                    </a:lnTo>
                    <a:lnTo>
                      <a:pt x="5921" y="151"/>
                    </a:lnTo>
                    <a:lnTo>
                      <a:pt x="6244" y="151"/>
                    </a:lnTo>
                    <a:lnTo>
                      <a:pt x="6529" y="148"/>
                    </a:lnTo>
                    <a:lnTo>
                      <a:pt x="6529" y="148"/>
                    </a:lnTo>
                    <a:lnTo>
                      <a:pt x="6613" y="146"/>
                    </a:lnTo>
                    <a:lnTo>
                      <a:pt x="6744" y="141"/>
                    </a:lnTo>
                    <a:lnTo>
                      <a:pt x="6744" y="141"/>
                    </a:lnTo>
                    <a:lnTo>
                      <a:pt x="6852" y="134"/>
                    </a:lnTo>
                    <a:lnTo>
                      <a:pt x="6941" y="127"/>
                    </a:lnTo>
                    <a:lnTo>
                      <a:pt x="7015" y="121"/>
                    </a:lnTo>
                    <a:lnTo>
                      <a:pt x="7069" y="114"/>
                    </a:lnTo>
                    <a:lnTo>
                      <a:pt x="7069" y="114"/>
                    </a:lnTo>
                    <a:lnTo>
                      <a:pt x="7166" y="102"/>
                    </a:lnTo>
                    <a:lnTo>
                      <a:pt x="7237" y="90"/>
                    </a:lnTo>
                    <a:lnTo>
                      <a:pt x="7284" y="82"/>
                    </a:lnTo>
                    <a:lnTo>
                      <a:pt x="7313" y="75"/>
                    </a:lnTo>
                    <a:lnTo>
                      <a:pt x="7313" y="75"/>
                    </a:lnTo>
                    <a:lnTo>
                      <a:pt x="7353" y="65"/>
                    </a:lnTo>
                    <a:lnTo>
                      <a:pt x="7390" y="53"/>
                    </a:lnTo>
                    <a:lnTo>
                      <a:pt x="7451" y="35"/>
                    </a:lnTo>
                    <a:lnTo>
                      <a:pt x="7451" y="0"/>
                    </a:lnTo>
                    <a:close/>
                  </a:path>
                </a:pathLst>
              </a:custGeom>
              <a:solidFill>
                <a:srgbClr val="A5A6A8"/>
              </a:solidFill>
              <a:ln>
                <a:noFill/>
              </a:ln>
              <a:effectLst>
                <a:innerShdw blurRad="114300">
                  <a:prstClr val="black">
                    <a:alpha val="70000"/>
                  </a:prstClr>
                </a:inn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417FCDB0-B91F-4704-B83C-7F8E52F3A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438" y="6618288"/>
                <a:ext cx="11828463" cy="55563"/>
              </a:xfrm>
              <a:custGeom>
                <a:avLst/>
                <a:gdLst>
                  <a:gd name="T0" fmla="*/ 7451 w 7451"/>
                  <a:gd name="T1" fmla="*/ 35 h 35"/>
                  <a:gd name="T2" fmla="*/ 0 w 7451"/>
                  <a:gd name="T3" fmla="*/ 35 h 35"/>
                  <a:gd name="T4" fmla="*/ 0 w 7451"/>
                  <a:gd name="T5" fmla="*/ 0 h 35"/>
                  <a:gd name="T6" fmla="*/ 3020 w 7451"/>
                  <a:gd name="T7" fmla="*/ 0 h 35"/>
                  <a:gd name="T8" fmla="*/ 3047 w 7451"/>
                  <a:gd name="T9" fmla="*/ 18 h 35"/>
                  <a:gd name="T10" fmla="*/ 4413 w 7451"/>
                  <a:gd name="T11" fmla="*/ 18 h 35"/>
                  <a:gd name="T12" fmla="*/ 4441 w 7451"/>
                  <a:gd name="T13" fmla="*/ 0 h 35"/>
                  <a:gd name="T14" fmla="*/ 7451 w 7451"/>
                  <a:gd name="T15" fmla="*/ 0 h 35"/>
                  <a:gd name="T16" fmla="*/ 7451 w 7451"/>
                  <a:gd name="T1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51" h="35">
                    <a:moveTo>
                      <a:pt x="7451" y="35"/>
                    </a:moveTo>
                    <a:lnTo>
                      <a:pt x="0" y="35"/>
                    </a:lnTo>
                    <a:lnTo>
                      <a:pt x="0" y="0"/>
                    </a:lnTo>
                    <a:lnTo>
                      <a:pt x="3020" y="0"/>
                    </a:lnTo>
                    <a:lnTo>
                      <a:pt x="3047" y="18"/>
                    </a:lnTo>
                    <a:lnTo>
                      <a:pt x="4413" y="18"/>
                    </a:lnTo>
                    <a:lnTo>
                      <a:pt x="4441" y="0"/>
                    </a:lnTo>
                    <a:lnTo>
                      <a:pt x="7451" y="0"/>
                    </a:lnTo>
                    <a:lnTo>
                      <a:pt x="7451" y="35"/>
                    </a:lnTo>
                    <a:close/>
                  </a:path>
                </a:pathLst>
              </a:custGeom>
              <a:gradFill>
                <a:gsLst>
                  <a:gs pos="0">
                    <a:srgbClr val="96999A">
                      <a:lumMod val="70000"/>
                    </a:srgbClr>
                  </a:gs>
                  <a:gs pos="3000">
                    <a:srgbClr val="96999A"/>
                  </a:gs>
                  <a:gs pos="100000">
                    <a:srgbClr val="96999A">
                      <a:lumMod val="70000"/>
                    </a:srgbClr>
                  </a:gs>
                  <a:gs pos="97000">
                    <a:srgbClr val="96999A"/>
                  </a:gs>
                  <a:gs pos="91000">
                    <a:srgbClr val="DFE0E1"/>
                  </a:gs>
                  <a:gs pos="9000">
                    <a:srgbClr val="DFE0E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17">
                <a:extLst>
                  <a:ext uri="{FF2B5EF4-FFF2-40B4-BE49-F238E27FC236}">
                    <a16:creationId xmlns:a16="http://schemas.microsoft.com/office/drawing/2014/main" id="{21699B0D-043A-4650-9FAA-25733CE627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4750" y="6619875"/>
                <a:ext cx="2255838" cy="90488"/>
              </a:xfrm>
              <a:custGeom>
                <a:avLst/>
                <a:gdLst>
                  <a:gd name="T0" fmla="*/ 1389 w 1421"/>
                  <a:gd name="T1" fmla="*/ 2 h 57"/>
                  <a:gd name="T2" fmla="*/ 32 w 1421"/>
                  <a:gd name="T3" fmla="*/ 2 h 57"/>
                  <a:gd name="T4" fmla="*/ 32 w 1421"/>
                  <a:gd name="T5" fmla="*/ 2 h 57"/>
                  <a:gd name="T6" fmla="*/ 17 w 1421"/>
                  <a:gd name="T7" fmla="*/ 2 h 57"/>
                  <a:gd name="T8" fmla="*/ 0 w 1421"/>
                  <a:gd name="T9" fmla="*/ 0 h 57"/>
                  <a:gd name="T10" fmla="*/ 0 w 1421"/>
                  <a:gd name="T11" fmla="*/ 34 h 57"/>
                  <a:gd name="T12" fmla="*/ 0 w 1421"/>
                  <a:gd name="T13" fmla="*/ 34 h 57"/>
                  <a:gd name="T14" fmla="*/ 20 w 1421"/>
                  <a:gd name="T15" fmla="*/ 44 h 57"/>
                  <a:gd name="T16" fmla="*/ 42 w 1421"/>
                  <a:gd name="T17" fmla="*/ 51 h 57"/>
                  <a:gd name="T18" fmla="*/ 64 w 1421"/>
                  <a:gd name="T19" fmla="*/ 56 h 57"/>
                  <a:gd name="T20" fmla="*/ 85 w 1421"/>
                  <a:gd name="T21" fmla="*/ 57 h 57"/>
                  <a:gd name="T22" fmla="*/ 1337 w 1421"/>
                  <a:gd name="T23" fmla="*/ 57 h 57"/>
                  <a:gd name="T24" fmla="*/ 1337 w 1421"/>
                  <a:gd name="T25" fmla="*/ 57 h 57"/>
                  <a:gd name="T26" fmla="*/ 1359 w 1421"/>
                  <a:gd name="T27" fmla="*/ 56 h 57"/>
                  <a:gd name="T28" fmla="*/ 1381 w 1421"/>
                  <a:gd name="T29" fmla="*/ 51 h 57"/>
                  <a:gd name="T30" fmla="*/ 1401 w 1421"/>
                  <a:gd name="T31" fmla="*/ 44 h 57"/>
                  <a:gd name="T32" fmla="*/ 1421 w 1421"/>
                  <a:gd name="T33" fmla="*/ 34 h 57"/>
                  <a:gd name="T34" fmla="*/ 1421 w 1421"/>
                  <a:gd name="T35" fmla="*/ 0 h 57"/>
                  <a:gd name="T36" fmla="*/ 1421 w 1421"/>
                  <a:gd name="T37" fmla="*/ 0 h 57"/>
                  <a:gd name="T38" fmla="*/ 1406 w 1421"/>
                  <a:gd name="T39" fmla="*/ 2 h 57"/>
                  <a:gd name="T40" fmla="*/ 1389 w 1421"/>
                  <a:gd name="T41" fmla="*/ 2 h 57"/>
                  <a:gd name="T42" fmla="*/ 1389 w 1421"/>
                  <a:gd name="T43" fmla="*/ 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21" h="57">
                    <a:moveTo>
                      <a:pt x="1389" y="2"/>
                    </a:moveTo>
                    <a:lnTo>
                      <a:pt x="32" y="2"/>
                    </a:lnTo>
                    <a:lnTo>
                      <a:pt x="32" y="2"/>
                    </a:lnTo>
                    <a:lnTo>
                      <a:pt x="17" y="2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20" y="44"/>
                    </a:lnTo>
                    <a:lnTo>
                      <a:pt x="42" y="51"/>
                    </a:lnTo>
                    <a:lnTo>
                      <a:pt x="64" y="56"/>
                    </a:lnTo>
                    <a:lnTo>
                      <a:pt x="85" y="57"/>
                    </a:lnTo>
                    <a:lnTo>
                      <a:pt x="1337" y="57"/>
                    </a:lnTo>
                    <a:lnTo>
                      <a:pt x="1337" y="57"/>
                    </a:lnTo>
                    <a:lnTo>
                      <a:pt x="1359" y="56"/>
                    </a:lnTo>
                    <a:lnTo>
                      <a:pt x="1381" y="51"/>
                    </a:lnTo>
                    <a:lnTo>
                      <a:pt x="1401" y="44"/>
                    </a:lnTo>
                    <a:lnTo>
                      <a:pt x="1421" y="34"/>
                    </a:lnTo>
                    <a:lnTo>
                      <a:pt x="1421" y="0"/>
                    </a:lnTo>
                    <a:lnTo>
                      <a:pt x="1421" y="0"/>
                    </a:lnTo>
                    <a:lnTo>
                      <a:pt x="1406" y="2"/>
                    </a:lnTo>
                    <a:lnTo>
                      <a:pt x="1389" y="2"/>
                    </a:lnTo>
                    <a:lnTo>
                      <a:pt x="1389" y="2"/>
                    </a:lnTo>
                    <a:close/>
                  </a:path>
                </a:pathLst>
              </a:custGeom>
              <a:gradFill>
                <a:gsLst>
                  <a:gs pos="0">
                    <a:srgbClr val="96999A">
                      <a:lumMod val="70000"/>
                    </a:srgbClr>
                  </a:gs>
                  <a:gs pos="3000">
                    <a:srgbClr val="96999A"/>
                  </a:gs>
                  <a:gs pos="100000">
                    <a:srgbClr val="96999A">
                      <a:lumMod val="70000"/>
                    </a:srgbClr>
                  </a:gs>
                  <a:gs pos="97000">
                    <a:srgbClr val="96999A"/>
                  </a:gs>
                  <a:gs pos="91000">
                    <a:srgbClr val="DFE0E1">
                      <a:lumMod val="95000"/>
                    </a:srgbClr>
                  </a:gs>
                  <a:gs pos="9000">
                    <a:srgbClr val="DFE0E1">
                      <a:lumMod val="95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38" name="Zástupný symbol obrázku 3">
              <a:extLst>
                <a:ext uri="{FF2B5EF4-FFF2-40B4-BE49-F238E27FC236}">
                  <a16:creationId xmlns:a16="http://schemas.microsoft.com/office/drawing/2014/main" id="{107F7A30-C09E-4DD4-A87D-1FCAA2A5B1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09" r="4123" b="909"/>
            <a:stretch/>
          </p:blipFill>
          <p:spPr>
            <a:xfrm>
              <a:off x="1115254" y="2422421"/>
              <a:ext cx="2604984" cy="1671486"/>
            </a:xfrm>
            <a:prstGeom prst="round2DiagRect">
              <a:avLst>
                <a:gd name="adj1" fmla="val 0"/>
                <a:gd name="adj2" fmla="val 0"/>
              </a:avLst>
            </a:prstGeom>
            <a:solidFill>
              <a:schemeClr val="bg2"/>
            </a:solidFill>
          </p:spPr>
        </p:pic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3EC81F86-95EA-4548-9DFB-1D8003563CBD}"/>
              </a:ext>
            </a:extLst>
          </p:cNvPr>
          <p:cNvGrpSpPr/>
          <p:nvPr/>
        </p:nvGrpSpPr>
        <p:grpSpPr>
          <a:xfrm>
            <a:off x="4362153" y="1867022"/>
            <a:ext cx="3462932" cy="1998934"/>
            <a:chOff x="4362153" y="4132602"/>
            <a:chExt cx="3462932" cy="1998934"/>
          </a:xfrm>
        </p:grpSpPr>
        <p:grpSp>
          <p:nvGrpSpPr>
            <p:cNvPr id="39" name="Group 1">
              <a:extLst>
                <a:ext uri="{FF2B5EF4-FFF2-40B4-BE49-F238E27FC236}">
                  <a16:creationId xmlns:a16="http://schemas.microsoft.com/office/drawing/2014/main" id="{986D0DA3-334F-4644-B1EF-E97BD0D2CD63}"/>
                </a:ext>
              </a:extLst>
            </p:cNvPr>
            <p:cNvGrpSpPr/>
            <p:nvPr/>
          </p:nvGrpSpPr>
          <p:grpSpPr>
            <a:xfrm>
              <a:off x="4362153" y="4132602"/>
              <a:ext cx="3462932" cy="1998934"/>
              <a:chOff x="2738438" y="30163"/>
              <a:chExt cx="11828463" cy="6827838"/>
            </a:xfrm>
          </p:grpSpPr>
          <p:sp>
            <p:nvSpPr>
              <p:cNvPr id="40" name="Freeform 11">
                <a:extLst>
                  <a:ext uri="{FF2B5EF4-FFF2-40B4-BE49-F238E27FC236}">
                    <a16:creationId xmlns:a16="http://schemas.microsoft.com/office/drawing/2014/main" id="{5323B0EB-DB71-4F31-AE28-4B061D168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1113" y="30163"/>
                <a:ext cx="9663113" cy="6823075"/>
              </a:xfrm>
              <a:custGeom>
                <a:avLst/>
                <a:gdLst>
                  <a:gd name="T0" fmla="*/ 201 w 6087"/>
                  <a:gd name="T1" fmla="*/ 4298 h 4298"/>
                  <a:gd name="T2" fmla="*/ 181 w 6087"/>
                  <a:gd name="T3" fmla="*/ 4298 h 4298"/>
                  <a:gd name="T4" fmla="*/ 141 w 6087"/>
                  <a:gd name="T5" fmla="*/ 4289 h 4298"/>
                  <a:gd name="T6" fmla="*/ 106 w 6087"/>
                  <a:gd name="T7" fmla="*/ 4274 h 4298"/>
                  <a:gd name="T8" fmla="*/ 74 w 6087"/>
                  <a:gd name="T9" fmla="*/ 4252 h 4298"/>
                  <a:gd name="T10" fmla="*/ 47 w 6087"/>
                  <a:gd name="T11" fmla="*/ 4225 h 4298"/>
                  <a:gd name="T12" fmla="*/ 25 w 6087"/>
                  <a:gd name="T13" fmla="*/ 4193 h 4298"/>
                  <a:gd name="T14" fmla="*/ 10 w 6087"/>
                  <a:gd name="T15" fmla="*/ 4158 h 4298"/>
                  <a:gd name="T16" fmla="*/ 1 w 6087"/>
                  <a:gd name="T17" fmla="*/ 4118 h 4298"/>
                  <a:gd name="T18" fmla="*/ 0 w 6087"/>
                  <a:gd name="T19" fmla="*/ 201 h 4298"/>
                  <a:gd name="T20" fmla="*/ 1 w 6087"/>
                  <a:gd name="T21" fmla="*/ 181 h 4298"/>
                  <a:gd name="T22" fmla="*/ 10 w 6087"/>
                  <a:gd name="T23" fmla="*/ 141 h 4298"/>
                  <a:gd name="T24" fmla="*/ 25 w 6087"/>
                  <a:gd name="T25" fmla="*/ 105 h 4298"/>
                  <a:gd name="T26" fmla="*/ 47 w 6087"/>
                  <a:gd name="T27" fmla="*/ 74 h 4298"/>
                  <a:gd name="T28" fmla="*/ 74 w 6087"/>
                  <a:gd name="T29" fmla="*/ 47 h 4298"/>
                  <a:gd name="T30" fmla="*/ 106 w 6087"/>
                  <a:gd name="T31" fmla="*/ 25 h 4298"/>
                  <a:gd name="T32" fmla="*/ 141 w 6087"/>
                  <a:gd name="T33" fmla="*/ 10 h 4298"/>
                  <a:gd name="T34" fmla="*/ 181 w 6087"/>
                  <a:gd name="T35" fmla="*/ 1 h 4298"/>
                  <a:gd name="T36" fmla="*/ 5887 w 6087"/>
                  <a:gd name="T37" fmla="*/ 0 h 4298"/>
                  <a:gd name="T38" fmla="*/ 5907 w 6087"/>
                  <a:gd name="T39" fmla="*/ 1 h 4298"/>
                  <a:gd name="T40" fmla="*/ 5946 w 6087"/>
                  <a:gd name="T41" fmla="*/ 10 h 4298"/>
                  <a:gd name="T42" fmla="*/ 5983 w 6087"/>
                  <a:gd name="T43" fmla="*/ 25 h 4298"/>
                  <a:gd name="T44" fmla="*/ 6015 w 6087"/>
                  <a:gd name="T45" fmla="*/ 47 h 4298"/>
                  <a:gd name="T46" fmla="*/ 6042 w 6087"/>
                  <a:gd name="T47" fmla="*/ 74 h 4298"/>
                  <a:gd name="T48" fmla="*/ 6064 w 6087"/>
                  <a:gd name="T49" fmla="*/ 105 h 4298"/>
                  <a:gd name="T50" fmla="*/ 6079 w 6087"/>
                  <a:gd name="T51" fmla="*/ 141 h 4298"/>
                  <a:gd name="T52" fmla="*/ 6087 w 6087"/>
                  <a:gd name="T53" fmla="*/ 181 h 4298"/>
                  <a:gd name="T54" fmla="*/ 6087 w 6087"/>
                  <a:gd name="T55" fmla="*/ 4097 h 4298"/>
                  <a:gd name="T56" fmla="*/ 6087 w 6087"/>
                  <a:gd name="T57" fmla="*/ 4118 h 4298"/>
                  <a:gd name="T58" fmla="*/ 6079 w 6087"/>
                  <a:gd name="T59" fmla="*/ 4158 h 4298"/>
                  <a:gd name="T60" fmla="*/ 6064 w 6087"/>
                  <a:gd name="T61" fmla="*/ 4193 h 4298"/>
                  <a:gd name="T62" fmla="*/ 6042 w 6087"/>
                  <a:gd name="T63" fmla="*/ 4225 h 4298"/>
                  <a:gd name="T64" fmla="*/ 6015 w 6087"/>
                  <a:gd name="T65" fmla="*/ 4252 h 4298"/>
                  <a:gd name="T66" fmla="*/ 5983 w 6087"/>
                  <a:gd name="T67" fmla="*/ 4274 h 4298"/>
                  <a:gd name="T68" fmla="*/ 5946 w 6087"/>
                  <a:gd name="T69" fmla="*/ 4289 h 4298"/>
                  <a:gd name="T70" fmla="*/ 5907 w 6087"/>
                  <a:gd name="T71" fmla="*/ 4298 h 4298"/>
                  <a:gd name="T72" fmla="*/ 5887 w 6087"/>
                  <a:gd name="T73" fmla="*/ 4298 h 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087" h="4298">
                    <a:moveTo>
                      <a:pt x="5887" y="4298"/>
                    </a:moveTo>
                    <a:lnTo>
                      <a:pt x="201" y="4298"/>
                    </a:lnTo>
                    <a:lnTo>
                      <a:pt x="201" y="4298"/>
                    </a:lnTo>
                    <a:lnTo>
                      <a:pt x="181" y="4298"/>
                    </a:lnTo>
                    <a:lnTo>
                      <a:pt x="161" y="4294"/>
                    </a:lnTo>
                    <a:lnTo>
                      <a:pt x="141" y="4289"/>
                    </a:lnTo>
                    <a:lnTo>
                      <a:pt x="122" y="4282"/>
                    </a:lnTo>
                    <a:lnTo>
                      <a:pt x="106" y="4274"/>
                    </a:lnTo>
                    <a:lnTo>
                      <a:pt x="89" y="4264"/>
                    </a:lnTo>
                    <a:lnTo>
                      <a:pt x="74" y="4252"/>
                    </a:lnTo>
                    <a:lnTo>
                      <a:pt x="58" y="4239"/>
                    </a:lnTo>
                    <a:lnTo>
                      <a:pt x="47" y="4225"/>
                    </a:lnTo>
                    <a:lnTo>
                      <a:pt x="35" y="4210"/>
                    </a:lnTo>
                    <a:lnTo>
                      <a:pt x="25" y="4193"/>
                    </a:lnTo>
                    <a:lnTo>
                      <a:pt x="16" y="4177"/>
                    </a:lnTo>
                    <a:lnTo>
                      <a:pt x="10" y="4158"/>
                    </a:lnTo>
                    <a:lnTo>
                      <a:pt x="5" y="4138"/>
                    </a:lnTo>
                    <a:lnTo>
                      <a:pt x="1" y="4118"/>
                    </a:lnTo>
                    <a:lnTo>
                      <a:pt x="0" y="4097"/>
                    </a:lnTo>
                    <a:lnTo>
                      <a:pt x="0" y="201"/>
                    </a:lnTo>
                    <a:lnTo>
                      <a:pt x="0" y="201"/>
                    </a:lnTo>
                    <a:lnTo>
                      <a:pt x="1" y="181"/>
                    </a:lnTo>
                    <a:lnTo>
                      <a:pt x="5" y="161"/>
                    </a:lnTo>
                    <a:lnTo>
                      <a:pt x="10" y="141"/>
                    </a:lnTo>
                    <a:lnTo>
                      <a:pt x="16" y="122"/>
                    </a:lnTo>
                    <a:lnTo>
                      <a:pt x="25" y="105"/>
                    </a:lnTo>
                    <a:lnTo>
                      <a:pt x="35" y="89"/>
                    </a:lnTo>
                    <a:lnTo>
                      <a:pt x="47" y="74"/>
                    </a:lnTo>
                    <a:lnTo>
                      <a:pt x="58" y="58"/>
                    </a:lnTo>
                    <a:lnTo>
                      <a:pt x="74" y="47"/>
                    </a:lnTo>
                    <a:lnTo>
                      <a:pt x="89" y="35"/>
                    </a:lnTo>
                    <a:lnTo>
                      <a:pt x="106" y="25"/>
                    </a:lnTo>
                    <a:lnTo>
                      <a:pt x="122" y="16"/>
                    </a:lnTo>
                    <a:lnTo>
                      <a:pt x="141" y="10"/>
                    </a:lnTo>
                    <a:lnTo>
                      <a:pt x="161" y="5"/>
                    </a:lnTo>
                    <a:lnTo>
                      <a:pt x="181" y="1"/>
                    </a:lnTo>
                    <a:lnTo>
                      <a:pt x="201" y="0"/>
                    </a:lnTo>
                    <a:lnTo>
                      <a:pt x="5887" y="0"/>
                    </a:lnTo>
                    <a:lnTo>
                      <a:pt x="5887" y="0"/>
                    </a:lnTo>
                    <a:lnTo>
                      <a:pt x="5907" y="1"/>
                    </a:lnTo>
                    <a:lnTo>
                      <a:pt x="5927" y="5"/>
                    </a:lnTo>
                    <a:lnTo>
                      <a:pt x="5946" y="10"/>
                    </a:lnTo>
                    <a:lnTo>
                      <a:pt x="5964" y="16"/>
                    </a:lnTo>
                    <a:lnTo>
                      <a:pt x="5983" y="25"/>
                    </a:lnTo>
                    <a:lnTo>
                      <a:pt x="6000" y="35"/>
                    </a:lnTo>
                    <a:lnTo>
                      <a:pt x="6015" y="47"/>
                    </a:lnTo>
                    <a:lnTo>
                      <a:pt x="6028" y="58"/>
                    </a:lnTo>
                    <a:lnTo>
                      <a:pt x="6042" y="74"/>
                    </a:lnTo>
                    <a:lnTo>
                      <a:pt x="6054" y="89"/>
                    </a:lnTo>
                    <a:lnTo>
                      <a:pt x="6064" y="105"/>
                    </a:lnTo>
                    <a:lnTo>
                      <a:pt x="6072" y="122"/>
                    </a:lnTo>
                    <a:lnTo>
                      <a:pt x="6079" y="141"/>
                    </a:lnTo>
                    <a:lnTo>
                      <a:pt x="6084" y="161"/>
                    </a:lnTo>
                    <a:lnTo>
                      <a:pt x="6087" y="181"/>
                    </a:lnTo>
                    <a:lnTo>
                      <a:pt x="6087" y="201"/>
                    </a:lnTo>
                    <a:lnTo>
                      <a:pt x="6087" y="4097"/>
                    </a:lnTo>
                    <a:lnTo>
                      <a:pt x="6087" y="4097"/>
                    </a:lnTo>
                    <a:lnTo>
                      <a:pt x="6087" y="4118"/>
                    </a:lnTo>
                    <a:lnTo>
                      <a:pt x="6084" y="4138"/>
                    </a:lnTo>
                    <a:lnTo>
                      <a:pt x="6079" y="4158"/>
                    </a:lnTo>
                    <a:lnTo>
                      <a:pt x="6072" y="4177"/>
                    </a:lnTo>
                    <a:lnTo>
                      <a:pt x="6064" y="4193"/>
                    </a:lnTo>
                    <a:lnTo>
                      <a:pt x="6054" y="4210"/>
                    </a:lnTo>
                    <a:lnTo>
                      <a:pt x="6042" y="4225"/>
                    </a:lnTo>
                    <a:lnTo>
                      <a:pt x="6028" y="4239"/>
                    </a:lnTo>
                    <a:lnTo>
                      <a:pt x="6015" y="4252"/>
                    </a:lnTo>
                    <a:lnTo>
                      <a:pt x="6000" y="4264"/>
                    </a:lnTo>
                    <a:lnTo>
                      <a:pt x="5983" y="4274"/>
                    </a:lnTo>
                    <a:lnTo>
                      <a:pt x="5964" y="4282"/>
                    </a:lnTo>
                    <a:lnTo>
                      <a:pt x="5946" y="4289"/>
                    </a:lnTo>
                    <a:lnTo>
                      <a:pt x="5927" y="4294"/>
                    </a:lnTo>
                    <a:lnTo>
                      <a:pt x="5907" y="4298"/>
                    </a:lnTo>
                    <a:lnTo>
                      <a:pt x="5887" y="4298"/>
                    </a:lnTo>
                    <a:lnTo>
                      <a:pt x="5887" y="429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0B2B4"/>
                  </a:gs>
                  <a:gs pos="100000">
                    <a:srgbClr val="DFE0E1"/>
                  </a:gs>
                </a:gsLst>
                <a:lin ang="0" scaled="1"/>
                <a:tileRect/>
              </a:gradFill>
              <a:ln>
                <a:noFill/>
              </a:ln>
              <a:effectLst>
                <a:innerShdw blurRad="63500">
                  <a:prstClr val="black">
                    <a:alpha val="40000"/>
                  </a:prstClr>
                </a:inn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12">
                <a:extLst>
                  <a:ext uri="{FF2B5EF4-FFF2-40B4-BE49-F238E27FC236}">
                    <a16:creationId xmlns:a16="http://schemas.microsoft.com/office/drawing/2014/main" id="{8142CDF8-39C6-4192-B0CC-1FF5180B51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563" y="74613"/>
                <a:ext cx="9574213" cy="6735763"/>
              </a:xfrm>
              <a:custGeom>
                <a:avLst/>
                <a:gdLst>
                  <a:gd name="T0" fmla="*/ 173 w 6031"/>
                  <a:gd name="T1" fmla="*/ 0 h 4243"/>
                  <a:gd name="T2" fmla="*/ 155 w 6031"/>
                  <a:gd name="T3" fmla="*/ 2 h 4243"/>
                  <a:gd name="T4" fmla="*/ 121 w 6031"/>
                  <a:gd name="T5" fmla="*/ 9 h 4243"/>
                  <a:gd name="T6" fmla="*/ 91 w 6031"/>
                  <a:gd name="T7" fmla="*/ 22 h 4243"/>
                  <a:gd name="T8" fmla="*/ 64 w 6031"/>
                  <a:gd name="T9" fmla="*/ 40 h 4243"/>
                  <a:gd name="T10" fmla="*/ 41 w 6031"/>
                  <a:gd name="T11" fmla="*/ 64 h 4243"/>
                  <a:gd name="T12" fmla="*/ 22 w 6031"/>
                  <a:gd name="T13" fmla="*/ 91 h 4243"/>
                  <a:gd name="T14" fmla="*/ 9 w 6031"/>
                  <a:gd name="T15" fmla="*/ 121 h 4243"/>
                  <a:gd name="T16" fmla="*/ 2 w 6031"/>
                  <a:gd name="T17" fmla="*/ 157 h 4243"/>
                  <a:gd name="T18" fmla="*/ 0 w 6031"/>
                  <a:gd name="T19" fmla="*/ 4069 h 4243"/>
                  <a:gd name="T20" fmla="*/ 2 w 6031"/>
                  <a:gd name="T21" fmla="*/ 4086 h 4243"/>
                  <a:gd name="T22" fmla="*/ 9 w 6031"/>
                  <a:gd name="T23" fmla="*/ 4120 h 4243"/>
                  <a:gd name="T24" fmla="*/ 22 w 6031"/>
                  <a:gd name="T25" fmla="*/ 4152 h 4243"/>
                  <a:gd name="T26" fmla="*/ 41 w 6031"/>
                  <a:gd name="T27" fmla="*/ 4179 h 4243"/>
                  <a:gd name="T28" fmla="*/ 64 w 6031"/>
                  <a:gd name="T29" fmla="*/ 4202 h 4243"/>
                  <a:gd name="T30" fmla="*/ 91 w 6031"/>
                  <a:gd name="T31" fmla="*/ 4221 h 4243"/>
                  <a:gd name="T32" fmla="*/ 121 w 6031"/>
                  <a:gd name="T33" fmla="*/ 4234 h 4243"/>
                  <a:gd name="T34" fmla="*/ 155 w 6031"/>
                  <a:gd name="T35" fmla="*/ 4241 h 4243"/>
                  <a:gd name="T36" fmla="*/ 5859 w 6031"/>
                  <a:gd name="T37" fmla="*/ 4243 h 4243"/>
                  <a:gd name="T38" fmla="*/ 5876 w 6031"/>
                  <a:gd name="T39" fmla="*/ 4241 h 4243"/>
                  <a:gd name="T40" fmla="*/ 5910 w 6031"/>
                  <a:gd name="T41" fmla="*/ 4234 h 4243"/>
                  <a:gd name="T42" fmla="*/ 5941 w 6031"/>
                  <a:gd name="T43" fmla="*/ 4221 h 4243"/>
                  <a:gd name="T44" fmla="*/ 5968 w 6031"/>
                  <a:gd name="T45" fmla="*/ 4202 h 4243"/>
                  <a:gd name="T46" fmla="*/ 5992 w 6031"/>
                  <a:gd name="T47" fmla="*/ 4179 h 4243"/>
                  <a:gd name="T48" fmla="*/ 6010 w 6031"/>
                  <a:gd name="T49" fmla="*/ 4152 h 4243"/>
                  <a:gd name="T50" fmla="*/ 6024 w 6031"/>
                  <a:gd name="T51" fmla="*/ 4120 h 4243"/>
                  <a:gd name="T52" fmla="*/ 6031 w 6031"/>
                  <a:gd name="T53" fmla="*/ 4086 h 4243"/>
                  <a:gd name="T54" fmla="*/ 6031 w 6031"/>
                  <a:gd name="T55" fmla="*/ 173 h 4243"/>
                  <a:gd name="T56" fmla="*/ 6031 w 6031"/>
                  <a:gd name="T57" fmla="*/ 157 h 4243"/>
                  <a:gd name="T58" fmla="*/ 6024 w 6031"/>
                  <a:gd name="T59" fmla="*/ 121 h 4243"/>
                  <a:gd name="T60" fmla="*/ 6010 w 6031"/>
                  <a:gd name="T61" fmla="*/ 91 h 4243"/>
                  <a:gd name="T62" fmla="*/ 5992 w 6031"/>
                  <a:gd name="T63" fmla="*/ 64 h 4243"/>
                  <a:gd name="T64" fmla="*/ 5968 w 6031"/>
                  <a:gd name="T65" fmla="*/ 40 h 4243"/>
                  <a:gd name="T66" fmla="*/ 5941 w 6031"/>
                  <a:gd name="T67" fmla="*/ 22 h 4243"/>
                  <a:gd name="T68" fmla="*/ 5910 w 6031"/>
                  <a:gd name="T69" fmla="*/ 9 h 4243"/>
                  <a:gd name="T70" fmla="*/ 5876 w 6031"/>
                  <a:gd name="T71" fmla="*/ 2 h 4243"/>
                  <a:gd name="T72" fmla="*/ 5859 w 6031"/>
                  <a:gd name="T73" fmla="*/ 0 h 4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031" h="4243">
                    <a:moveTo>
                      <a:pt x="5859" y="0"/>
                    </a:moveTo>
                    <a:lnTo>
                      <a:pt x="173" y="0"/>
                    </a:lnTo>
                    <a:lnTo>
                      <a:pt x="173" y="0"/>
                    </a:lnTo>
                    <a:lnTo>
                      <a:pt x="155" y="2"/>
                    </a:lnTo>
                    <a:lnTo>
                      <a:pt x="138" y="3"/>
                    </a:lnTo>
                    <a:lnTo>
                      <a:pt x="121" y="9"/>
                    </a:lnTo>
                    <a:lnTo>
                      <a:pt x="106" y="14"/>
                    </a:lnTo>
                    <a:lnTo>
                      <a:pt x="91" y="22"/>
                    </a:lnTo>
                    <a:lnTo>
                      <a:pt x="78" y="30"/>
                    </a:lnTo>
                    <a:lnTo>
                      <a:pt x="64" y="40"/>
                    </a:lnTo>
                    <a:lnTo>
                      <a:pt x="51" y="51"/>
                    </a:lnTo>
                    <a:lnTo>
                      <a:pt x="41" y="64"/>
                    </a:lnTo>
                    <a:lnTo>
                      <a:pt x="30" y="77"/>
                    </a:lnTo>
                    <a:lnTo>
                      <a:pt x="22" y="91"/>
                    </a:lnTo>
                    <a:lnTo>
                      <a:pt x="14" y="106"/>
                    </a:lnTo>
                    <a:lnTo>
                      <a:pt x="9" y="121"/>
                    </a:lnTo>
                    <a:lnTo>
                      <a:pt x="3" y="138"/>
                    </a:lnTo>
                    <a:lnTo>
                      <a:pt x="2" y="157"/>
                    </a:lnTo>
                    <a:lnTo>
                      <a:pt x="0" y="173"/>
                    </a:lnTo>
                    <a:lnTo>
                      <a:pt x="0" y="4069"/>
                    </a:lnTo>
                    <a:lnTo>
                      <a:pt x="0" y="4069"/>
                    </a:lnTo>
                    <a:lnTo>
                      <a:pt x="2" y="4086"/>
                    </a:lnTo>
                    <a:lnTo>
                      <a:pt x="3" y="4105"/>
                    </a:lnTo>
                    <a:lnTo>
                      <a:pt x="9" y="4120"/>
                    </a:lnTo>
                    <a:lnTo>
                      <a:pt x="14" y="4137"/>
                    </a:lnTo>
                    <a:lnTo>
                      <a:pt x="22" y="4152"/>
                    </a:lnTo>
                    <a:lnTo>
                      <a:pt x="30" y="4165"/>
                    </a:lnTo>
                    <a:lnTo>
                      <a:pt x="41" y="4179"/>
                    </a:lnTo>
                    <a:lnTo>
                      <a:pt x="51" y="4192"/>
                    </a:lnTo>
                    <a:lnTo>
                      <a:pt x="64" y="4202"/>
                    </a:lnTo>
                    <a:lnTo>
                      <a:pt x="78" y="4212"/>
                    </a:lnTo>
                    <a:lnTo>
                      <a:pt x="91" y="4221"/>
                    </a:lnTo>
                    <a:lnTo>
                      <a:pt x="106" y="4229"/>
                    </a:lnTo>
                    <a:lnTo>
                      <a:pt x="121" y="4234"/>
                    </a:lnTo>
                    <a:lnTo>
                      <a:pt x="138" y="4239"/>
                    </a:lnTo>
                    <a:lnTo>
                      <a:pt x="155" y="4241"/>
                    </a:lnTo>
                    <a:lnTo>
                      <a:pt x="173" y="4243"/>
                    </a:lnTo>
                    <a:lnTo>
                      <a:pt x="5859" y="4243"/>
                    </a:lnTo>
                    <a:lnTo>
                      <a:pt x="5859" y="4243"/>
                    </a:lnTo>
                    <a:lnTo>
                      <a:pt x="5876" y="4241"/>
                    </a:lnTo>
                    <a:lnTo>
                      <a:pt x="5893" y="4239"/>
                    </a:lnTo>
                    <a:lnTo>
                      <a:pt x="5910" y="4234"/>
                    </a:lnTo>
                    <a:lnTo>
                      <a:pt x="5926" y="4229"/>
                    </a:lnTo>
                    <a:lnTo>
                      <a:pt x="5941" y="4221"/>
                    </a:lnTo>
                    <a:lnTo>
                      <a:pt x="5955" y="4212"/>
                    </a:lnTo>
                    <a:lnTo>
                      <a:pt x="5968" y="4202"/>
                    </a:lnTo>
                    <a:lnTo>
                      <a:pt x="5980" y="4192"/>
                    </a:lnTo>
                    <a:lnTo>
                      <a:pt x="5992" y="4179"/>
                    </a:lnTo>
                    <a:lnTo>
                      <a:pt x="6002" y="4165"/>
                    </a:lnTo>
                    <a:lnTo>
                      <a:pt x="6010" y="4152"/>
                    </a:lnTo>
                    <a:lnTo>
                      <a:pt x="6017" y="4137"/>
                    </a:lnTo>
                    <a:lnTo>
                      <a:pt x="6024" y="4120"/>
                    </a:lnTo>
                    <a:lnTo>
                      <a:pt x="6027" y="4105"/>
                    </a:lnTo>
                    <a:lnTo>
                      <a:pt x="6031" y="4086"/>
                    </a:lnTo>
                    <a:lnTo>
                      <a:pt x="6031" y="4069"/>
                    </a:lnTo>
                    <a:lnTo>
                      <a:pt x="6031" y="173"/>
                    </a:lnTo>
                    <a:lnTo>
                      <a:pt x="6031" y="173"/>
                    </a:lnTo>
                    <a:lnTo>
                      <a:pt x="6031" y="157"/>
                    </a:lnTo>
                    <a:lnTo>
                      <a:pt x="6027" y="138"/>
                    </a:lnTo>
                    <a:lnTo>
                      <a:pt x="6024" y="121"/>
                    </a:lnTo>
                    <a:lnTo>
                      <a:pt x="6017" y="106"/>
                    </a:lnTo>
                    <a:lnTo>
                      <a:pt x="6010" y="91"/>
                    </a:lnTo>
                    <a:lnTo>
                      <a:pt x="6002" y="77"/>
                    </a:lnTo>
                    <a:lnTo>
                      <a:pt x="5992" y="64"/>
                    </a:lnTo>
                    <a:lnTo>
                      <a:pt x="5980" y="51"/>
                    </a:lnTo>
                    <a:lnTo>
                      <a:pt x="5968" y="40"/>
                    </a:lnTo>
                    <a:lnTo>
                      <a:pt x="5955" y="30"/>
                    </a:lnTo>
                    <a:lnTo>
                      <a:pt x="5941" y="22"/>
                    </a:lnTo>
                    <a:lnTo>
                      <a:pt x="5926" y="14"/>
                    </a:lnTo>
                    <a:lnTo>
                      <a:pt x="5910" y="9"/>
                    </a:lnTo>
                    <a:lnTo>
                      <a:pt x="5893" y="3"/>
                    </a:lnTo>
                    <a:lnTo>
                      <a:pt x="5876" y="2"/>
                    </a:lnTo>
                    <a:lnTo>
                      <a:pt x="5859" y="0"/>
                    </a:lnTo>
                    <a:lnTo>
                      <a:pt x="585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25400" algn="ctr" rotWithShape="0">
                  <a:prstClr val="black">
                    <a:alpha val="61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13">
                <a:extLst>
                  <a:ext uri="{FF2B5EF4-FFF2-40B4-BE49-F238E27FC236}">
                    <a16:creationId xmlns:a16="http://schemas.microsoft.com/office/drawing/2014/main" id="{0938E0C3-30E4-44E8-A065-D1515CD8D0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2550" y="6342063"/>
                <a:ext cx="9520238" cy="441325"/>
              </a:xfrm>
              <a:custGeom>
                <a:avLst/>
                <a:gdLst>
                  <a:gd name="T0" fmla="*/ 156 w 5997"/>
                  <a:gd name="T1" fmla="*/ 278 h 278"/>
                  <a:gd name="T2" fmla="*/ 5842 w 5997"/>
                  <a:gd name="T3" fmla="*/ 278 h 278"/>
                  <a:gd name="T4" fmla="*/ 5842 w 5997"/>
                  <a:gd name="T5" fmla="*/ 278 h 278"/>
                  <a:gd name="T6" fmla="*/ 5857 w 5997"/>
                  <a:gd name="T7" fmla="*/ 276 h 278"/>
                  <a:gd name="T8" fmla="*/ 5872 w 5997"/>
                  <a:gd name="T9" fmla="*/ 275 h 278"/>
                  <a:gd name="T10" fmla="*/ 5887 w 5997"/>
                  <a:gd name="T11" fmla="*/ 269 h 278"/>
                  <a:gd name="T12" fmla="*/ 5903 w 5997"/>
                  <a:gd name="T13" fmla="*/ 264 h 278"/>
                  <a:gd name="T14" fmla="*/ 5916 w 5997"/>
                  <a:gd name="T15" fmla="*/ 258 h 278"/>
                  <a:gd name="T16" fmla="*/ 5928 w 5997"/>
                  <a:gd name="T17" fmla="*/ 251 h 278"/>
                  <a:gd name="T18" fmla="*/ 5941 w 5997"/>
                  <a:gd name="T19" fmla="*/ 241 h 278"/>
                  <a:gd name="T20" fmla="*/ 5951 w 5997"/>
                  <a:gd name="T21" fmla="*/ 231 h 278"/>
                  <a:gd name="T22" fmla="*/ 5962 w 5997"/>
                  <a:gd name="T23" fmla="*/ 221 h 278"/>
                  <a:gd name="T24" fmla="*/ 5970 w 5997"/>
                  <a:gd name="T25" fmla="*/ 209 h 278"/>
                  <a:gd name="T26" fmla="*/ 5978 w 5997"/>
                  <a:gd name="T27" fmla="*/ 195 h 278"/>
                  <a:gd name="T28" fmla="*/ 5985 w 5997"/>
                  <a:gd name="T29" fmla="*/ 182 h 278"/>
                  <a:gd name="T30" fmla="*/ 5990 w 5997"/>
                  <a:gd name="T31" fmla="*/ 167 h 278"/>
                  <a:gd name="T32" fmla="*/ 5993 w 5997"/>
                  <a:gd name="T33" fmla="*/ 153 h 278"/>
                  <a:gd name="T34" fmla="*/ 5997 w 5997"/>
                  <a:gd name="T35" fmla="*/ 137 h 278"/>
                  <a:gd name="T36" fmla="*/ 5997 w 5997"/>
                  <a:gd name="T37" fmla="*/ 121 h 278"/>
                  <a:gd name="T38" fmla="*/ 5997 w 5997"/>
                  <a:gd name="T39" fmla="*/ 0 h 278"/>
                  <a:gd name="T40" fmla="*/ 0 w 5997"/>
                  <a:gd name="T41" fmla="*/ 0 h 278"/>
                  <a:gd name="T42" fmla="*/ 0 w 5997"/>
                  <a:gd name="T43" fmla="*/ 121 h 278"/>
                  <a:gd name="T44" fmla="*/ 0 w 5997"/>
                  <a:gd name="T45" fmla="*/ 121 h 278"/>
                  <a:gd name="T46" fmla="*/ 2 w 5997"/>
                  <a:gd name="T47" fmla="*/ 137 h 278"/>
                  <a:gd name="T48" fmla="*/ 3 w 5997"/>
                  <a:gd name="T49" fmla="*/ 153 h 278"/>
                  <a:gd name="T50" fmla="*/ 8 w 5997"/>
                  <a:gd name="T51" fmla="*/ 167 h 278"/>
                  <a:gd name="T52" fmla="*/ 13 w 5997"/>
                  <a:gd name="T53" fmla="*/ 182 h 278"/>
                  <a:gd name="T54" fmla="*/ 20 w 5997"/>
                  <a:gd name="T55" fmla="*/ 195 h 278"/>
                  <a:gd name="T56" fmla="*/ 27 w 5997"/>
                  <a:gd name="T57" fmla="*/ 209 h 278"/>
                  <a:gd name="T58" fmla="*/ 37 w 5997"/>
                  <a:gd name="T59" fmla="*/ 221 h 278"/>
                  <a:gd name="T60" fmla="*/ 47 w 5997"/>
                  <a:gd name="T61" fmla="*/ 231 h 278"/>
                  <a:gd name="T62" fmla="*/ 57 w 5997"/>
                  <a:gd name="T63" fmla="*/ 241 h 278"/>
                  <a:gd name="T64" fmla="*/ 69 w 5997"/>
                  <a:gd name="T65" fmla="*/ 251 h 278"/>
                  <a:gd name="T66" fmla="*/ 82 w 5997"/>
                  <a:gd name="T67" fmla="*/ 258 h 278"/>
                  <a:gd name="T68" fmla="*/ 96 w 5997"/>
                  <a:gd name="T69" fmla="*/ 264 h 278"/>
                  <a:gd name="T70" fmla="*/ 109 w 5997"/>
                  <a:gd name="T71" fmla="*/ 269 h 278"/>
                  <a:gd name="T72" fmla="*/ 124 w 5997"/>
                  <a:gd name="T73" fmla="*/ 275 h 278"/>
                  <a:gd name="T74" fmla="*/ 141 w 5997"/>
                  <a:gd name="T75" fmla="*/ 276 h 278"/>
                  <a:gd name="T76" fmla="*/ 156 w 5997"/>
                  <a:gd name="T77" fmla="*/ 278 h 278"/>
                  <a:gd name="T78" fmla="*/ 156 w 5997"/>
                  <a:gd name="T79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997" h="278">
                    <a:moveTo>
                      <a:pt x="156" y="278"/>
                    </a:moveTo>
                    <a:lnTo>
                      <a:pt x="5842" y="278"/>
                    </a:lnTo>
                    <a:lnTo>
                      <a:pt x="5842" y="278"/>
                    </a:lnTo>
                    <a:lnTo>
                      <a:pt x="5857" y="276"/>
                    </a:lnTo>
                    <a:lnTo>
                      <a:pt x="5872" y="275"/>
                    </a:lnTo>
                    <a:lnTo>
                      <a:pt x="5887" y="269"/>
                    </a:lnTo>
                    <a:lnTo>
                      <a:pt x="5903" y="264"/>
                    </a:lnTo>
                    <a:lnTo>
                      <a:pt x="5916" y="258"/>
                    </a:lnTo>
                    <a:lnTo>
                      <a:pt x="5928" y="251"/>
                    </a:lnTo>
                    <a:lnTo>
                      <a:pt x="5941" y="241"/>
                    </a:lnTo>
                    <a:lnTo>
                      <a:pt x="5951" y="231"/>
                    </a:lnTo>
                    <a:lnTo>
                      <a:pt x="5962" y="221"/>
                    </a:lnTo>
                    <a:lnTo>
                      <a:pt x="5970" y="209"/>
                    </a:lnTo>
                    <a:lnTo>
                      <a:pt x="5978" y="195"/>
                    </a:lnTo>
                    <a:lnTo>
                      <a:pt x="5985" y="182"/>
                    </a:lnTo>
                    <a:lnTo>
                      <a:pt x="5990" y="167"/>
                    </a:lnTo>
                    <a:lnTo>
                      <a:pt x="5993" y="153"/>
                    </a:lnTo>
                    <a:lnTo>
                      <a:pt x="5997" y="137"/>
                    </a:lnTo>
                    <a:lnTo>
                      <a:pt x="5997" y="121"/>
                    </a:lnTo>
                    <a:lnTo>
                      <a:pt x="5997" y="0"/>
                    </a:lnTo>
                    <a:lnTo>
                      <a:pt x="0" y="0"/>
                    </a:lnTo>
                    <a:lnTo>
                      <a:pt x="0" y="121"/>
                    </a:lnTo>
                    <a:lnTo>
                      <a:pt x="0" y="121"/>
                    </a:lnTo>
                    <a:lnTo>
                      <a:pt x="2" y="137"/>
                    </a:lnTo>
                    <a:lnTo>
                      <a:pt x="3" y="153"/>
                    </a:lnTo>
                    <a:lnTo>
                      <a:pt x="8" y="167"/>
                    </a:lnTo>
                    <a:lnTo>
                      <a:pt x="13" y="182"/>
                    </a:lnTo>
                    <a:lnTo>
                      <a:pt x="20" y="195"/>
                    </a:lnTo>
                    <a:lnTo>
                      <a:pt x="27" y="209"/>
                    </a:lnTo>
                    <a:lnTo>
                      <a:pt x="37" y="221"/>
                    </a:lnTo>
                    <a:lnTo>
                      <a:pt x="47" y="231"/>
                    </a:lnTo>
                    <a:lnTo>
                      <a:pt x="57" y="241"/>
                    </a:lnTo>
                    <a:lnTo>
                      <a:pt x="69" y="251"/>
                    </a:lnTo>
                    <a:lnTo>
                      <a:pt x="82" y="258"/>
                    </a:lnTo>
                    <a:lnTo>
                      <a:pt x="96" y="264"/>
                    </a:lnTo>
                    <a:lnTo>
                      <a:pt x="109" y="269"/>
                    </a:lnTo>
                    <a:lnTo>
                      <a:pt x="124" y="275"/>
                    </a:lnTo>
                    <a:lnTo>
                      <a:pt x="141" y="276"/>
                    </a:lnTo>
                    <a:lnTo>
                      <a:pt x="156" y="278"/>
                    </a:lnTo>
                    <a:lnTo>
                      <a:pt x="156" y="278"/>
                    </a:lnTo>
                    <a:close/>
                  </a:path>
                </a:pathLst>
              </a:custGeom>
              <a:solidFill>
                <a:srgbClr val="1818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4">
                <a:extLst>
                  <a:ext uri="{FF2B5EF4-FFF2-40B4-BE49-F238E27FC236}">
                    <a16:creationId xmlns:a16="http://schemas.microsoft.com/office/drawing/2014/main" id="{D416888B-6053-4630-90EE-682FFECA21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5288" y="533400"/>
                <a:ext cx="8897938" cy="5565775"/>
              </a:xfrm>
              <a:prstGeom prst="rect">
                <a:avLst/>
              </a:pr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15">
                <a:extLst>
                  <a:ext uri="{FF2B5EF4-FFF2-40B4-BE49-F238E27FC236}">
                    <a16:creationId xmlns:a16="http://schemas.microsoft.com/office/drawing/2014/main" id="{8FF738DC-CC2C-40BA-B2DE-D090A7C65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438" y="6618288"/>
                <a:ext cx="11828463" cy="239713"/>
              </a:xfrm>
              <a:custGeom>
                <a:avLst/>
                <a:gdLst>
                  <a:gd name="T0" fmla="*/ 7451 w 7451"/>
                  <a:gd name="T1" fmla="*/ 0 h 151"/>
                  <a:gd name="T2" fmla="*/ 4441 w 7451"/>
                  <a:gd name="T3" fmla="*/ 1 h 151"/>
                  <a:gd name="T4" fmla="*/ 4381 w 7451"/>
                  <a:gd name="T5" fmla="*/ 35 h 151"/>
                  <a:gd name="T6" fmla="*/ 3097 w 7451"/>
                  <a:gd name="T7" fmla="*/ 35 h 151"/>
                  <a:gd name="T8" fmla="*/ 3020 w 7451"/>
                  <a:gd name="T9" fmla="*/ 1 h 151"/>
                  <a:gd name="T10" fmla="*/ 0 w 7451"/>
                  <a:gd name="T11" fmla="*/ 0 h 151"/>
                  <a:gd name="T12" fmla="*/ 0 w 7451"/>
                  <a:gd name="T13" fmla="*/ 35 h 151"/>
                  <a:gd name="T14" fmla="*/ 0 w 7451"/>
                  <a:gd name="T15" fmla="*/ 35 h 151"/>
                  <a:gd name="T16" fmla="*/ 61 w 7451"/>
                  <a:gd name="T17" fmla="*/ 53 h 151"/>
                  <a:gd name="T18" fmla="*/ 98 w 7451"/>
                  <a:gd name="T19" fmla="*/ 65 h 151"/>
                  <a:gd name="T20" fmla="*/ 140 w 7451"/>
                  <a:gd name="T21" fmla="*/ 75 h 151"/>
                  <a:gd name="T22" fmla="*/ 140 w 7451"/>
                  <a:gd name="T23" fmla="*/ 75 h 151"/>
                  <a:gd name="T24" fmla="*/ 168 w 7451"/>
                  <a:gd name="T25" fmla="*/ 82 h 151"/>
                  <a:gd name="T26" fmla="*/ 216 w 7451"/>
                  <a:gd name="T27" fmla="*/ 90 h 151"/>
                  <a:gd name="T28" fmla="*/ 286 w 7451"/>
                  <a:gd name="T29" fmla="*/ 102 h 151"/>
                  <a:gd name="T30" fmla="*/ 384 w 7451"/>
                  <a:gd name="T31" fmla="*/ 114 h 151"/>
                  <a:gd name="T32" fmla="*/ 384 w 7451"/>
                  <a:gd name="T33" fmla="*/ 114 h 151"/>
                  <a:gd name="T34" fmla="*/ 438 w 7451"/>
                  <a:gd name="T35" fmla="*/ 121 h 151"/>
                  <a:gd name="T36" fmla="*/ 510 w 7451"/>
                  <a:gd name="T37" fmla="*/ 127 h 151"/>
                  <a:gd name="T38" fmla="*/ 601 w 7451"/>
                  <a:gd name="T39" fmla="*/ 134 h 151"/>
                  <a:gd name="T40" fmla="*/ 707 w 7451"/>
                  <a:gd name="T41" fmla="*/ 141 h 151"/>
                  <a:gd name="T42" fmla="*/ 707 w 7451"/>
                  <a:gd name="T43" fmla="*/ 141 h 151"/>
                  <a:gd name="T44" fmla="*/ 838 w 7451"/>
                  <a:gd name="T45" fmla="*/ 146 h 151"/>
                  <a:gd name="T46" fmla="*/ 924 w 7451"/>
                  <a:gd name="T47" fmla="*/ 148 h 151"/>
                  <a:gd name="T48" fmla="*/ 924 w 7451"/>
                  <a:gd name="T49" fmla="*/ 148 h 151"/>
                  <a:gd name="T50" fmla="*/ 1195 w 7451"/>
                  <a:gd name="T51" fmla="*/ 149 h 151"/>
                  <a:gd name="T52" fmla="*/ 1718 w 7451"/>
                  <a:gd name="T53" fmla="*/ 151 h 151"/>
                  <a:gd name="T54" fmla="*/ 3188 w 7451"/>
                  <a:gd name="T55" fmla="*/ 151 h 151"/>
                  <a:gd name="T56" fmla="*/ 5479 w 7451"/>
                  <a:gd name="T57" fmla="*/ 149 h 151"/>
                  <a:gd name="T58" fmla="*/ 5479 w 7451"/>
                  <a:gd name="T59" fmla="*/ 149 h 151"/>
                  <a:gd name="T60" fmla="*/ 5921 w 7451"/>
                  <a:gd name="T61" fmla="*/ 151 h 151"/>
                  <a:gd name="T62" fmla="*/ 6244 w 7451"/>
                  <a:gd name="T63" fmla="*/ 151 h 151"/>
                  <a:gd name="T64" fmla="*/ 6529 w 7451"/>
                  <a:gd name="T65" fmla="*/ 148 h 151"/>
                  <a:gd name="T66" fmla="*/ 6529 w 7451"/>
                  <a:gd name="T67" fmla="*/ 148 h 151"/>
                  <a:gd name="T68" fmla="*/ 6613 w 7451"/>
                  <a:gd name="T69" fmla="*/ 146 h 151"/>
                  <a:gd name="T70" fmla="*/ 6744 w 7451"/>
                  <a:gd name="T71" fmla="*/ 141 h 151"/>
                  <a:gd name="T72" fmla="*/ 6744 w 7451"/>
                  <a:gd name="T73" fmla="*/ 141 h 151"/>
                  <a:gd name="T74" fmla="*/ 6852 w 7451"/>
                  <a:gd name="T75" fmla="*/ 134 h 151"/>
                  <a:gd name="T76" fmla="*/ 6941 w 7451"/>
                  <a:gd name="T77" fmla="*/ 127 h 151"/>
                  <a:gd name="T78" fmla="*/ 7015 w 7451"/>
                  <a:gd name="T79" fmla="*/ 121 h 151"/>
                  <a:gd name="T80" fmla="*/ 7069 w 7451"/>
                  <a:gd name="T81" fmla="*/ 114 h 151"/>
                  <a:gd name="T82" fmla="*/ 7069 w 7451"/>
                  <a:gd name="T83" fmla="*/ 114 h 151"/>
                  <a:gd name="T84" fmla="*/ 7166 w 7451"/>
                  <a:gd name="T85" fmla="*/ 102 h 151"/>
                  <a:gd name="T86" fmla="*/ 7237 w 7451"/>
                  <a:gd name="T87" fmla="*/ 90 h 151"/>
                  <a:gd name="T88" fmla="*/ 7284 w 7451"/>
                  <a:gd name="T89" fmla="*/ 82 h 151"/>
                  <a:gd name="T90" fmla="*/ 7313 w 7451"/>
                  <a:gd name="T91" fmla="*/ 75 h 151"/>
                  <a:gd name="T92" fmla="*/ 7313 w 7451"/>
                  <a:gd name="T93" fmla="*/ 75 h 151"/>
                  <a:gd name="T94" fmla="*/ 7353 w 7451"/>
                  <a:gd name="T95" fmla="*/ 65 h 151"/>
                  <a:gd name="T96" fmla="*/ 7390 w 7451"/>
                  <a:gd name="T97" fmla="*/ 53 h 151"/>
                  <a:gd name="T98" fmla="*/ 7451 w 7451"/>
                  <a:gd name="T99" fmla="*/ 35 h 151"/>
                  <a:gd name="T100" fmla="*/ 7451 w 7451"/>
                  <a:gd name="T101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451" h="151">
                    <a:moveTo>
                      <a:pt x="7451" y="0"/>
                    </a:moveTo>
                    <a:lnTo>
                      <a:pt x="4441" y="1"/>
                    </a:lnTo>
                    <a:lnTo>
                      <a:pt x="4381" y="35"/>
                    </a:lnTo>
                    <a:lnTo>
                      <a:pt x="3097" y="35"/>
                    </a:lnTo>
                    <a:lnTo>
                      <a:pt x="3020" y="1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61" y="53"/>
                    </a:lnTo>
                    <a:lnTo>
                      <a:pt x="98" y="65"/>
                    </a:lnTo>
                    <a:lnTo>
                      <a:pt x="140" y="75"/>
                    </a:lnTo>
                    <a:lnTo>
                      <a:pt x="140" y="75"/>
                    </a:lnTo>
                    <a:lnTo>
                      <a:pt x="168" y="82"/>
                    </a:lnTo>
                    <a:lnTo>
                      <a:pt x="216" y="90"/>
                    </a:lnTo>
                    <a:lnTo>
                      <a:pt x="286" y="102"/>
                    </a:lnTo>
                    <a:lnTo>
                      <a:pt x="384" y="114"/>
                    </a:lnTo>
                    <a:lnTo>
                      <a:pt x="384" y="114"/>
                    </a:lnTo>
                    <a:lnTo>
                      <a:pt x="438" y="121"/>
                    </a:lnTo>
                    <a:lnTo>
                      <a:pt x="510" y="127"/>
                    </a:lnTo>
                    <a:lnTo>
                      <a:pt x="601" y="134"/>
                    </a:lnTo>
                    <a:lnTo>
                      <a:pt x="707" y="141"/>
                    </a:lnTo>
                    <a:lnTo>
                      <a:pt x="707" y="141"/>
                    </a:lnTo>
                    <a:lnTo>
                      <a:pt x="838" y="146"/>
                    </a:lnTo>
                    <a:lnTo>
                      <a:pt x="924" y="148"/>
                    </a:lnTo>
                    <a:lnTo>
                      <a:pt x="924" y="148"/>
                    </a:lnTo>
                    <a:lnTo>
                      <a:pt x="1195" y="149"/>
                    </a:lnTo>
                    <a:lnTo>
                      <a:pt x="1718" y="151"/>
                    </a:lnTo>
                    <a:lnTo>
                      <a:pt x="3188" y="151"/>
                    </a:lnTo>
                    <a:lnTo>
                      <a:pt x="5479" y="149"/>
                    </a:lnTo>
                    <a:lnTo>
                      <a:pt x="5479" y="149"/>
                    </a:lnTo>
                    <a:lnTo>
                      <a:pt x="5921" y="151"/>
                    </a:lnTo>
                    <a:lnTo>
                      <a:pt x="6244" y="151"/>
                    </a:lnTo>
                    <a:lnTo>
                      <a:pt x="6529" y="148"/>
                    </a:lnTo>
                    <a:lnTo>
                      <a:pt x="6529" y="148"/>
                    </a:lnTo>
                    <a:lnTo>
                      <a:pt x="6613" y="146"/>
                    </a:lnTo>
                    <a:lnTo>
                      <a:pt x="6744" y="141"/>
                    </a:lnTo>
                    <a:lnTo>
                      <a:pt x="6744" y="141"/>
                    </a:lnTo>
                    <a:lnTo>
                      <a:pt x="6852" y="134"/>
                    </a:lnTo>
                    <a:lnTo>
                      <a:pt x="6941" y="127"/>
                    </a:lnTo>
                    <a:lnTo>
                      <a:pt x="7015" y="121"/>
                    </a:lnTo>
                    <a:lnTo>
                      <a:pt x="7069" y="114"/>
                    </a:lnTo>
                    <a:lnTo>
                      <a:pt x="7069" y="114"/>
                    </a:lnTo>
                    <a:lnTo>
                      <a:pt x="7166" y="102"/>
                    </a:lnTo>
                    <a:lnTo>
                      <a:pt x="7237" y="90"/>
                    </a:lnTo>
                    <a:lnTo>
                      <a:pt x="7284" y="82"/>
                    </a:lnTo>
                    <a:lnTo>
                      <a:pt x="7313" y="75"/>
                    </a:lnTo>
                    <a:lnTo>
                      <a:pt x="7313" y="75"/>
                    </a:lnTo>
                    <a:lnTo>
                      <a:pt x="7353" y="65"/>
                    </a:lnTo>
                    <a:lnTo>
                      <a:pt x="7390" y="53"/>
                    </a:lnTo>
                    <a:lnTo>
                      <a:pt x="7451" y="35"/>
                    </a:lnTo>
                    <a:lnTo>
                      <a:pt x="7451" y="0"/>
                    </a:lnTo>
                    <a:close/>
                  </a:path>
                </a:pathLst>
              </a:custGeom>
              <a:solidFill>
                <a:srgbClr val="A5A6A8"/>
              </a:solidFill>
              <a:ln>
                <a:noFill/>
              </a:ln>
              <a:effectLst>
                <a:innerShdw blurRad="114300">
                  <a:prstClr val="black">
                    <a:alpha val="70000"/>
                  </a:prstClr>
                </a:inn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16">
                <a:extLst>
                  <a:ext uri="{FF2B5EF4-FFF2-40B4-BE49-F238E27FC236}">
                    <a16:creationId xmlns:a16="http://schemas.microsoft.com/office/drawing/2014/main" id="{F701E0B8-08B6-423D-8D00-E09BBB8688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438" y="6618288"/>
                <a:ext cx="11828463" cy="55563"/>
              </a:xfrm>
              <a:custGeom>
                <a:avLst/>
                <a:gdLst>
                  <a:gd name="T0" fmla="*/ 7451 w 7451"/>
                  <a:gd name="T1" fmla="*/ 35 h 35"/>
                  <a:gd name="T2" fmla="*/ 0 w 7451"/>
                  <a:gd name="T3" fmla="*/ 35 h 35"/>
                  <a:gd name="T4" fmla="*/ 0 w 7451"/>
                  <a:gd name="T5" fmla="*/ 0 h 35"/>
                  <a:gd name="T6" fmla="*/ 3020 w 7451"/>
                  <a:gd name="T7" fmla="*/ 0 h 35"/>
                  <a:gd name="T8" fmla="*/ 3047 w 7451"/>
                  <a:gd name="T9" fmla="*/ 18 h 35"/>
                  <a:gd name="T10" fmla="*/ 4413 w 7451"/>
                  <a:gd name="T11" fmla="*/ 18 h 35"/>
                  <a:gd name="T12" fmla="*/ 4441 w 7451"/>
                  <a:gd name="T13" fmla="*/ 0 h 35"/>
                  <a:gd name="T14" fmla="*/ 7451 w 7451"/>
                  <a:gd name="T15" fmla="*/ 0 h 35"/>
                  <a:gd name="T16" fmla="*/ 7451 w 7451"/>
                  <a:gd name="T1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51" h="35">
                    <a:moveTo>
                      <a:pt x="7451" y="35"/>
                    </a:moveTo>
                    <a:lnTo>
                      <a:pt x="0" y="35"/>
                    </a:lnTo>
                    <a:lnTo>
                      <a:pt x="0" y="0"/>
                    </a:lnTo>
                    <a:lnTo>
                      <a:pt x="3020" y="0"/>
                    </a:lnTo>
                    <a:lnTo>
                      <a:pt x="3047" y="18"/>
                    </a:lnTo>
                    <a:lnTo>
                      <a:pt x="4413" y="18"/>
                    </a:lnTo>
                    <a:lnTo>
                      <a:pt x="4441" y="0"/>
                    </a:lnTo>
                    <a:lnTo>
                      <a:pt x="7451" y="0"/>
                    </a:lnTo>
                    <a:lnTo>
                      <a:pt x="7451" y="35"/>
                    </a:lnTo>
                    <a:close/>
                  </a:path>
                </a:pathLst>
              </a:custGeom>
              <a:gradFill>
                <a:gsLst>
                  <a:gs pos="0">
                    <a:srgbClr val="96999A">
                      <a:lumMod val="70000"/>
                    </a:srgbClr>
                  </a:gs>
                  <a:gs pos="3000">
                    <a:srgbClr val="96999A"/>
                  </a:gs>
                  <a:gs pos="100000">
                    <a:srgbClr val="96999A">
                      <a:lumMod val="70000"/>
                    </a:srgbClr>
                  </a:gs>
                  <a:gs pos="97000">
                    <a:srgbClr val="96999A"/>
                  </a:gs>
                  <a:gs pos="91000">
                    <a:srgbClr val="DFE0E1"/>
                  </a:gs>
                  <a:gs pos="9000">
                    <a:srgbClr val="DFE0E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17">
                <a:extLst>
                  <a:ext uri="{FF2B5EF4-FFF2-40B4-BE49-F238E27FC236}">
                    <a16:creationId xmlns:a16="http://schemas.microsoft.com/office/drawing/2014/main" id="{014F4713-357F-42E2-9448-D8B375556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4750" y="6619875"/>
                <a:ext cx="2255838" cy="90488"/>
              </a:xfrm>
              <a:custGeom>
                <a:avLst/>
                <a:gdLst>
                  <a:gd name="T0" fmla="*/ 1389 w 1421"/>
                  <a:gd name="T1" fmla="*/ 2 h 57"/>
                  <a:gd name="T2" fmla="*/ 32 w 1421"/>
                  <a:gd name="T3" fmla="*/ 2 h 57"/>
                  <a:gd name="T4" fmla="*/ 32 w 1421"/>
                  <a:gd name="T5" fmla="*/ 2 h 57"/>
                  <a:gd name="T6" fmla="*/ 17 w 1421"/>
                  <a:gd name="T7" fmla="*/ 2 h 57"/>
                  <a:gd name="T8" fmla="*/ 0 w 1421"/>
                  <a:gd name="T9" fmla="*/ 0 h 57"/>
                  <a:gd name="T10" fmla="*/ 0 w 1421"/>
                  <a:gd name="T11" fmla="*/ 34 h 57"/>
                  <a:gd name="T12" fmla="*/ 0 w 1421"/>
                  <a:gd name="T13" fmla="*/ 34 h 57"/>
                  <a:gd name="T14" fmla="*/ 20 w 1421"/>
                  <a:gd name="T15" fmla="*/ 44 h 57"/>
                  <a:gd name="T16" fmla="*/ 42 w 1421"/>
                  <a:gd name="T17" fmla="*/ 51 h 57"/>
                  <a:gd name="T18" fmla="*/ 64 w 1421"/>
                  <a:gd name="T19" fmla="*/ 56 h 57"/>
                  <a:gd name="T20" fmla="*/ 85 w 1421"/>
                  <a:gd name="T21" fmla="*/ 57 h 57"/>
                  <a:gd name="T22" fmla="*/ 1337 w 1421"/>
                  <a:gd name="T23" fmla="*/ 57 h 57"/>
                  <a:gd name="T24" fmla="*/ 1337 w 1421"/>
                  <a:gd name="T25" fmla="*/ 57 h 57"/>
                  <a:gd name="T26" fmla="*/ 1359 w 1421"/>
                  <a:gd name="T27" fmla="*/ 56 h 57"/>
                  <a:gd name="T28" fmla="*/ 1381 w 1421"/>
                  <a:gd name="T29" fmla="*/ 51 h 57"/>
                  <a:gd name="T30" fmla="*/ 1401 w 1421"/>
                  <a:gd name="T31" fmla="*/ 44 h 57"/>
                  <a:gd name="T32" fmla="*/ 1421 w 1421"/>
                  <a:gd name="T33" fmla="*/ 34 h 57"/>
                  <a:gd name="T34" fmla="*/ 1421 w 1421"/>
                  <a:gd name="T35" fmla="*/ 0 h 57"/>
                  <a:gd name="T36" fmla="*/ 1421 w 1421"/>
                  <a:gd name="T37" fmla="*/ 0 h 57"/>
                  <a:gd name="T38" fmla="*/ 1406 w 1421"/>
                  <a:gd name="T39" fmla="*/ 2 h 57"/>
                  <a:gd name="T40" fmla="*/ 1389 w 1421"/>
                  <a:gd name="T41" fmla="*/ 2 h 57"/>
                  <a:gd name="T42" fmla="*/ 1389 w 1421"/>
                  <a:gd name="T43" fmla="*/ 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21" h="57">
                    <a:moveTo>
                      <a:pt x="1389" y="2"/>
                    </a:moveTo>
                    <a:lnTo>
                      <a:pt x="32" y="2"/>
                    </a:lnTo>
                    <a:lnTo>
                      <a:pt x="32" y="2"/>
                    </a:lnTo>
                    <a:lnTo>
                      <a:pt x="17" y="2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20" y="44"/>
                    </a:lnTo>
                    <a:lnTo>
                      <a:pt x="42" y="51"/>
                    </a:lnTo>
                    <a:lnTo>
                      <a:pt x="64" y="56"/>
                    </a:lnTo>
                    <a:lnTo>
                      <a:pt x="85" y="57"/>
                    </a:lnTo>
                    <a:lnTo>
                      <a:pt x="1337" y="57"/>
                    </a:lnTo>
                    <a:lnTo>
                      <a:pt x="1337" y="57"/>
                    </a:lnTo>
                    <a:lnTo>
                      <a:pt x="1359" y="56"/>
                    </a:lnTo>
                    <a:lnTo>
                      <a:pt x="1381" y="51"/>
                    </a:lnTo>
                    <a:lnTo>
                      <a:pt x="1401" y="44"/>
                    </a:lnTo>
                    <a:lnTo>
                      <a:pt x="1421" y="34"/>
                    </a:lnTo>
                    <a:lnTo>
                      <a:pt x="1421" y="0"/>
                    </a:lnTo>
                    <a:lnTo>
                      <a:pt x="1421" y="0"/>
                    </a:lnTo>
                    <a:lnTo>
                      <a:pt x="1406" y="2"/>
                    </a:lnTo>
                    <a:lnTo>
                      <a:pt x="1389" y="2"/>
                    </a:lnTo>
                    <a:lnTo>
                      <a:pt x="1389" y="2"/>
                    </a:lnTo>
                    <a:close/>
                  </a:path>
                </a:pathLst>
              </a:custGeom>
              <a:gradFill>
                <a:gsLst>
                  <a:gs pos="0">
                    <a:srgbClr val="96999A">
                      <a:lumMod val="70000"/>
                    </a:srgbClr>
                  </a:gs>
                  <a:gs pos="3000">
                    <a:srgbClr val="96999A"/>
                  </a:gs>
                  <a:gs pos="100000">
                    <a:srgbClr val="96999A">
                      <a:lumMod val="70000"/>
                    </a:srgbClr>
                  </a:gs>
                  <a:gs pos="97000">
                    <a:srgbClr val="96999A"/>
                  </a:gs>
                  <a:gs pos="91000">
                    <a:srgbClr val="DFE0E1">
                      <a:lumMod val="95000"/>
                    </a:srgbClr>
                  </a:gs>
                  <a:gs pos="9000">
                    <a:srgbClr val="DFE0E1">
                      <a:lumMod val="95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47" name="Zástupný symbol obrázku 12" descr="Obsah obrázku text, snímek obrazovky, monitor&#10;&#10;Popis byl vytvořen automaticky">
              <a:extLst>
                <a:ext uri="{FF2B5EF4-FFF2-40B4-BE49-F238E27FC236}">
                  <a16:creationId xmlns:a16="http://schemas.microsoft.com/office/drawing/2014/main" id="{3F05D8FB-D277-4F5B-B4BF-BC116BBCF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860"/>
            <a:stretch/>
          </p:blipFill>
          <p:spPr>
            <a:xfrm>
              <a:off x="4786731" y="4278097"/>
              <a:ext cx="2609845" cy="1661502"/>
            </a:xfrm>
            <a:prstGeom prst="round2DiagRect">
              <a:avLst>
                <a:gd name="adj1" fmla="val 0"/>
                <a:gd name="adj2" fmla="val 0"/>
              </a:avLst>
            </a:prstGeom>
            <a:solidFill>
              <a:schemeClr val="bg2"/>
            </a:solidFill>
          </p:spPr>
        </p:pic>
      </p:grpSp>
      <p:grpSp>
        <p:nvGrpSpPr>
          <p:cNvPr id="63" name="Skupina 62">
            <a:extLst>
              <a:ext uri="{FF2B5EF4-FFF2-40B4-BE49-F238E27FC236}">
                <a16:creationId xmlns:a16="http://schemas.microsoft.com/office/drawing/2014/main" id="{96C33658-6790-4BAD-9E8F-6B721EEA03A6}"/>
              </a:ext>
            </a:extLst>
          </p:cNvPr>
          <p:cNvGrpSpPr/>
          <p:nvPr/>
        </p:nvGrpSpPr>
        <p:grpSpPr>
          <a:xfrm>
            <a:off x="8142052" y="1871707"/>
            <a:ext cx="3462932" cy="1998934"/>
            <a:chOff x="7904278" y="2266343"/>
            <a:chExt cx="3462932" cy="1998934"/>
          </a:xfrm>
        </p:grpSpPr>
        <p:grpSp>
          <p:nvGrpSpPr>
            <p:cNvPr id="54" name="Group 1">
              <a:extLst>
                <a:ext uri="{FF2B5EF4-FFF2-40B4-BE49-F238E27FC236}">
                  <a16:creationId xmlns:a16="http://schemas.microsoft.com/office/drawing/2014/main" id="{4C4643ED-DF0F-4DDA-B75A-2FD319C23D39}"/>
                </a:ext>
              </a:extLst>
            </p:cNvPr>
            <p:cNvGrpSpPr/>
            <p:nvPr/>
          </p:nvGrpSpPr>
          <p:grpSpPr>
            <a:xfrm>
              <a:off x="7904278" y="2266343"/>
              <a:ext cx="3462932" cy="1998934"/>
              <a:chOff x="2738438" y="30163"/>
              <a:chExt cx="11828463" cy="6827838"/>
            </a:xfrm>
          </p:grpSpPr>
          <p:sp>
            <p:nvSpPr>
              <p:cNvPr id="56" name="Freeform 11">
                <a:extLst>
                  <a:ext uri="{FF2B5EF4-FFF2-40B4-BE49-F238E27FC236}">
                    <a16:creationId xmlns:a16="http://schemas.microsoft.com/office/drawing/2014/main" id="{50CC27B2-4CDE-4DAF-8A89-888853E5B8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1113" y="30163"/>
                <a:ext cx="9663113" cy="6823075"/>
              </a:xfrm>
              <a:custGeom>
                <a:avLst/>
                <a:gdLst>
                  <a:gd name="T0" fmla="*/ 201 w 6087"/>
                  <a:gd name="T1" fmla="*/ 4298 h 4298"/>
                  <a:gd name="T2" fmla="*/ 181 w 6087"/>
                  <a:gd name="T3" fmla="*/ 4298 h 4298"/>
                  <a:gd name="T4" fmla="*/ 141 w 6087"/>
                  <a:gd name="T5" fmla="*/ 4289 h 4298"/>
                  <a:gd name="T6" fmla="*/ 106 w 6087"/>
                  <a:gd name="T7" fmla="*/ 4274 h 4298"/>
                  <a:gd name="T8" fmla="*/ 74 w 6087"/>
                  <a:gd name="T9" fmla="*/ 4252 h 4298"/>
                  <a:gd name="T10" fmla="*/ 47 w 6087"/>
                  <a:gd name="T11" fmla="*/ 4225 h 4298"/>
                  <a:gd name="T12" fmla="*/ 25 w 6087"/>
                  <a:gd name="T13" fmla="*/ 4193 h 4298"/>
                  <a:gd name="T14" fmla="*/ 10 w 6087"/>
                  <a:gd name="T15" fmla="*/ 4158 h 4298"/>
                  <a:gd name="T16" fmla="*/ 1 w 6087"/>
                  <a:gd name="T17" fmla="*/ 4118 h 4298"/>
                  <a:gd name="T18" fmla="*/ 0 w 6087"/>
                  <a:gd name="T19" fmla="*/ 201 h 4298"/>
                  <a:gd name="T20" fmla="*/ 1 w 6087"/>
                  <a:gd name="T21" fmla="*/ 181 h 4298"/>
                  <a:gd name="T22" fmla="*/ 10 w 6087"/>
                  <a:gd name="T23" fmla="*/ 141 h 4298"/>
                  <a:gd name="T24" fmla="*/ 25 w 6087"/>
                  <a:gd name="T25" fmla="*/ 105 h 4298"/>
                  <a:gd name="T26" fmla="*/ 47 w 6087"/>
                  <a:gd name="T27" fmla="*/ 74 h 4298"/>
                  <a:gd name="T28" fmla="*/ 74 w 6087"/>
                  <a:gd name="T29" fmla="*/ 47 h 4298"/>
                  <a:gd name="T30" fmla="*/ 106 w 6087"/>
                  <a:gd name="T31" fmla="*/ 25 h 4298"/>
                  <a:gd name="T32" fmla="*/ 141 w 6087"/>
                  <a:gd name="T33" fmla="*/ 10 h 4298"/>
                  <a:gd name="T34" fmla="*/ 181 w 6087"/>
                  <a:gd name="T35" fmla="*/ 1 h 4298"/>
                  <a:gd name="T36" fmla="*/ 5887 w 6087"/>
                  <a:gd name="T37" fmla="*/ 0 h 4298"/>
                  <a:gd name="T38" fmla="*/ 5907 w 6087"/>
                  <a:gd name="T39" fmla="*/ 1 h 4298"/>
                  <a:gd name="T40" fmla="*/ 5946 w 6087"/>
                  <a:gd name="T41" fmla="*/ 10 h 4298"/>
                  <a:gd name="T42" fmla="*/ 5983 w 6087"/>
                  <a:gd name="T43" fmla="*/ 25 h 4298"/>
                  <a:gd name="T44" fmla="*/ 6015 w 6087"/>
                  <a:gd name="T45" fmla="*/ 47 h 4298"/>
                  <a:gd name="T46" fmla="*/ 6042 w 6087"/>
                  <a:gd name="T47" fmla="*/ 74 h 4298"/>
                  <a:gd name="T48" fmla="*/ 6064 w 6087"/>
                  <a:gd name="T49" fmla="*/ 105 h 4298"/>
                  <a:gd name="T50" fmla="*/ 6079 w 6087"/>
                  <a:gd name="T51" fmla="*/ 141 h 4298"/>
                  <a:gd name="T52" fmla="*/ 6087 w 6087"/>
                  <a:gd name="T53" fmla="*/ 181 h 4298"/>
                  <a:gd name="T54" fmla="*/ 6087 w 6087"/>
                  <a:gd name="T55" fmla="*/ 4097 h 4298"/>
                  <a:gd name="T56" fmla="*/ 6087 w 6087"/>
                  <a:gd name="T57" fmla="*/ 4118 h 4298"/>
                  <a:gd name="T58" fmla="*/ 6079 w 6087"/>
                  <a:gd name="T59" fmla="*/ 4158 h 4298"/>
                  <a:gd name="T60" fmla="*/ 6064 w 6087"/>
                  <a:gd name="T61" fmla="*/ 4193 h 4298"/>
                  <a:gd name="T62" fmla="*/ 6042 w 6087"/>
                  <a:gd name="T63" fmla="*/ 4225 h 4298"/>
                  <a:gd name="T64" fmla="*/ 6015 w 6087"/>
                  <a:gd name="T65" fmla="*/ 4252 h 4298"/>
                  <a:gd name="T66" fmla="*/ 5983 w 6087"/>
                  <a:gd name="T67" fmla="*/ 4274 h 4298"/>
                  <a:gd name="T68" fmla="*/ 5946 w 6087"/>
                  <a:gd name="T69" fmla="*/ 4289 h 4298"/>
                  <a:gd name="T70" fmla="*/ 5907 w 6087"/>
                  <a:gd name="T71" fmla="*/ 4298 h 4298"/>
                  <a:gd name="T72" fmla="*/ 5887 w 6087"/>
                  <a:gd name="T73" fmla="*/ 4298 h 4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087" h="4298">
                    <a:moveTo>
                      <a:pt x="5887" y="4298"/>
                    </a:moveTo>
                    <a:lnTo>
                      <a:pt x="201" y="4298"/>
                    </a:lnTo>
                    <a:lnTo>
                      <a:pt x="201" y="4298"/>
                    </a:lnTo>
                    <a:lnTo>
                      <a:pt x="181" y="4298"/>
                    </a:lnTo>
                    <a:lnTo>
                      <a:pt x="161" y="4294"/>
                    </a:lnTo>
                    <a:lnTo>
                      <a:pt x="141" y="4289"/>
                    </a:lnTo>
                    <a:lnTo>
                      <a:pt x="122" y="4282"/>
                    </a:lnTo>
                    <a:lnTo>
                      <a:pt x="106" y="4274"/>
                    </a:lnTo>
                    <a:lnTo>
                      <a:pt x="89" y="4264"/>
                    </a:lnTo>
                    <a:lnTo>
                      <a:pt x="74" y="4252"/>
                    </a:lnTo>
                    <a:lnTo>
                      <a:pt x="58" y="4239"/>
                    </a:lnTo>
                    <a:lnTo>
                      <a:pt x="47" y="4225"/>
                    </a:lnTo>
                    <a:lnTo>
                      <a:pt x="35" y="4210"/>
                    </a:lnTo>
                    <a:lnTo>
                      <a:pt x="25" y="4193"/>
                    </a:lnTo>
                    <a:lnTo>
                      <a:pt x="16" y="4177"/>
                    </a:lnTo>
                    <a:lnTo>
                      <a:pt x="10" y="4158"/>
                    </a:lnTo>
                    <a:lnTo>
                      <a:pt x="5" y="4138"/>
                    </a:lnTo>
                    <a:lnTo>
                      <a:pt x="1" y="4118"/>
                    </a:lnTo>
                    <a:lnTo>
                      <a:pt x="0" y="4097"/>
                    </a:lnTo>
                    <a:lnTo>
                      <a:pt x="0" y="201"/>
                    </a:lnTo>
                    <a:lnTo>
                      <a:pt x="0" y="201"/>
                    </a:lnTo>
                    <a:lnTo>
                      <a:pt x="1" y="181"/>
                    </a:lnTo>
                    <a:lnTo>
                      <a:pt x="5" y="161"/>
                    </a:lnTo>
                    <a:lnTo>
                      <a:pt x="10" y="141"/>
                    </a:lnTo>
                    <a:lnTo>
                      <a:pt x="16" y="122"/>
                    </a:lnTo>
                    <a:lnTo>
                      <a:pt x="25" y="105"/>
                    </a:lnTo>
                    <a:lnTo>
                      <a:pt x="35" y="89"/>
                    </a:lnTo>
                    <a:lnTo>
                      <a:pt x="47" y="74"/>
                    </a:lnTo>
                    <a:lnTo>
                      <a:pt x="58" y="58"/>
                    </a:lnTo>
                    <a:lnTo>
                      <a:pt x="74" y="47"/>
                    </a:lnTo>
                    <a:lnTo>
                      <a:pt x="89" y="35"/>
                    </a:lnTo>
                    <a:lnTo>
                      <a:pt x="106" y="25"/>
                    </a:lnTo>
                    <a:lnTo>
                      <a:pt x="122" y="16"/>
                    </a:lnTo>
                    <a:lnTo>
                      <a:pt x="141" y="10"/>
                    </a:lnTo>
                    <a:lnTo>
                      <a:pt x="161" y="5"/>
                    </a:lnTo>
                    <a:lnTo>
                      <a:pt x="181" y="1"/>
                    </a:lnTo>
                    <a:lnTo>
                      <a:pt x="201" y="0"/>
                    </a:lnTo>
                    <a:lnTo>
                      <a:pt x="5887" y="0"/>
                    </a:lnTo>
                    <a:lnTo>
                      <a:pt x="5887" y="0"/>
                    </a:lnTo>
                    <a:lnTo>
                      <a:pt x="5907" y="1"/>
                    </a:lnTo>
                    <a:lnTo>
                      <a:pt x="5927" y="5"/>
                    </a:lnTo>
                    <a:lnTo>
                      <a:pt x="5946" y="10"/>
                    </a:lnTo>
                    <a:lnTo>
                      <a:pt x="5964" y="16"/>
                    </a:lnTo>
                    <a:lnTo>
                      <a:pt x="5983" y="25"/>
                    </a:lnTo>
                    <a:lnTo>
                      <a:pt x="6000" y="35"/>
                    </a:lnTo>
                    <a:lnTo>
                      <a:pt x="6015" y="47"/>
                    </a:lnTo>
                    <a:lnTo>
                      <a:pt x="6028" y="58"/>
                    </a:lnTo>
                    <a:lnTo>
                      <a:pt x="6042" y="74"/>
                    </a:lnTo>
                    <a:lnTo>
                      <a:pt x="6054" y="89"/>
                    </a:lnTo>
                    <a:lnTo>
                      <a:pt x="6064" y="105"/>
                    </a:lnTo>
                    <a:lnTo>
                      <a:pt x="6072" y="122"/>
                    </a:lnTo>
                    <a:lnTo>
                      <a:pt x="6079" y="141"/>
                    </a:lnTo>
                    <a:lnTo>
                      <a:pt x="6084" y="161"/>
                    </a:lnTo>
                    <a:lnTo>
                      <a:pt x="6087" y="181"/>
                    </a:lnTo>
                    <a:lnTo>
                      <a:pt x="6087" y="201"/>
                    </a:lnTo>
                    <a:lnTo>
                      <a:pt x="6087" y="4097"/>
                    </a:lnTo>
                    <a:lnTo>
                      <a:pt x="6087" y="4097"/>
                    </a:lnTo>
                    <a:lnTo>
                      <a:pt x="6087" y="4118"/>
                    </a:lnTo>
                    <a:lnTo>
                      <a:pt x="6084" y="4138"/>
                    </a:lnTo>
                    <a:lnTo>
                      <a:pt x="6079" y="4158"/>
                    </a:lnTo>
                    <a:lnTo>
                      <a:pt x="6072" y="4177"/>
                    </a:lnTo>
                    <a:lnTo>
                      <a:pt x="6064" y="4193"/>
                    </a:lnTo>
                    <a:lnTo>
                      <a:pt x="6054" y="4210"/>
                    </a:lnTo>
                    <a:lnTo>
                      <a:pt x="6042" y="4225"/>
                    </a:lnTo>
                    <a:lnTo>
                      <a:pt x="6028" y="4239"/>
                    </a:lnTo>
                    <a:lnTo>
                      <a:pt x="6015" y="4252"/>
                    </a:lnTo>
                    <a:lnTo>
                      <a:pt x="6000" y="4264"/>
                    </a:lnTo>
                    <a:lnTo>
                      <a:pt x="5983" y="4274"/>
                    </a:lnTo>
                    <a:lnTo>
                      <a:pt x="5964" y="4282"/>
                    </a:lnTo>
                    <a:lnTo>
                      <a:pt x="5946" y="4289"/>
                    </a:lnTo>
                    <a:lnTo>
                      <a:pt x="5927" y="4294"/>
                    </a:lnTo>
                    <a:lnTo>
                      <a:pt x="5907" y="4298"/>
                    </a:lnTo>
                    <a:lnTo>
                      <a:pt x="5887" y="4298"/>
                    </a:lnTo>
                    <a:lnTo>
                      <a:pt x="5887" y="429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0B2B4"/>
                  </a:gs>
                  <a:gs pos="100000">
                    <a:srgbClr val="DFE0E1"/>
                  </a:gs>
                </a:gsLst>
                <a:lin ang="0" scaled="1"/>
                <a:tileRect/>
              </a:gradFill>
              <a:ln>
                <a:noFill/>
              </a:ln>
              <a:effectLst>
                <a:innerShdw blurRad="63500">
                  <a:prstClr val="black">
                    <a:alpha val="40000"/>
                  </a:prstClr>
                </a:inn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12">
                <a:extLst>
                  <a:ext uri="{FF2B5EF4-FFF2-40B4-BE49-F238E27FC236}">
                    <a16:creationId xmlns:a16="http://schemas.microsoft.com/office/drawing/2014/main" id="{2626E77A-9A98-4DDD-B13C-41F029913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563" y="74613"/>
                <a:ext cx="9574213" cy="6735763"/>
              </a:xfrm>
              <a:custGeom>
                <a:avLst/>
                <a:gdLst>
                  <a:gd name="T0" fmla="*/ 173 w 6031"/>
                  <a:gd name="T1" fmla="*/ 0 h 4243"/>
                  <a:gd name="T2" fmla="*/ 155 w 6031"/>
                  <a:gd name="T3" fmla="*/ 2 h 4243"/>
                  <a:gd name="T4" fmla="*/ 121 w 6031"/>
                  <a:gd name="T5" fmla="*/ 9 h 4243"/>
                  <a:gd name="T6" fmla="*/ 91 w 6031"/>
                  <a:gd name="T7" fmla="*/ 22 h 4243"/>
                  <a:gd name="T8" fmla="*/ 64 w 6031"/>
                  <a:gd name="T9" fmla="*/ 40 h 4243"/>
                  <a:gd name="T10" fmla="*/ 41 w 6031"/>
                  <a:gd name="T11" fmla="*/ 64 h 4243"/>
                  <a:gd name="T12" fmla="*/ 22 w 6031"/>
                  <a:gd name="T13" fmla="*/ 91 h 4243"/>
                  <a:gd name="T14" fmla="*/ 9 w 6031"/>
                  <a:gd name="T15" fmla="*/ 121 h 4243"/>
                  <a:gd name="T16" fmla="*/ 2 w 6031"/>
                  <a:gd name="T17" fmla="*/ 157 h 4243"/>
                  <a:gd name="T18" fmla="*/ 0 w 6031"/>
                  <a:gd name="T19" fmla="*/ 4069 h 4243"/>
                  <a:gd name="T20" fmla="*/ 2 w 6031"/>
                  <a:gd name="T21" fmla="*/ 4086 h 4243"/>
                  <a:gd name="T22" fmla="*/ 9 w 6031"/>
                  <a:gd name="T23" fmla="*/ 4120 h 4243"/>
                  <a:gd name="T24" fmla="*/ 22 w 6031"/>
                  <a:gd name="T25" fmla="*/ 4152 h 4243"/>
                  <a:gd name="T26" fmla="*/ 41 w 6031"/>
                  <a:gd name="T27" fmla="*/ 4179 h 4243"/>
                  <a:gd name="T28" fmla="*/ 64 w 6031"/>
                  <a:gd name="T29" fmla="*/ 4202 h 4243"/>
                  <a:gd name="T30" fmla="*/ 91 w 6031"/>
                  <a:gd name="T31" fmla="*/ 4221 h 4243"/>
                  <a:gd name="T32" fmla="*/ 121 w 6031"/>
                  <a:gd name="T33" fmla="*/ 4234 h 4243"/>
                  <a:gd name="T34" fmla="*/ 155 w 6031"/>
                  <a:gd name="T35" fmla="*/ 4241 h 4243"/>
                  <a:gd name="T36" fmla="*/ 5859 w 6031"/>
                  <a:gd name="T37" fmla="*/ 4243 h 4243"/>
                  <a:gd name="T38" fmla="*/ 5876 w 6031"/>
                  <a:gd name="T39" fmla="*/ 4241 h 4243"/>
                  <a:gd name="T40" fmla="*/ 5910 w 6031"/>
                  <a:gd name="T41" fmla="*/ 4234 h 4243"/>
                  <a:gd name="T42" fmla="*/ 5941 w 6031"/>
                  <a:gd name="T43" fmla="*/ 4221 h 4243"/>
                  <a:gd name="T44" fmla="*/ 5968 w 6031"/>
                  <a:gd name="T45" fmla="*/ 4202 h 4243"/>
                  <a:gd name="T46" fmla="*/ 5992 w 6031"/>
                  <a:gd name="T47" fmla="*/ 4179 h 4243"/>
                  <a:gd name="T48" fmla="*/ 6010 w 6031"/>
                  <a:gd name="T49" fmla="*/ 4152 h 4243"/>
                  <a:gd name="T50" fmla="*/ 6024 w 6031"/>
                  <a:gd name="T51" fmla="*/ 4120 h 4243"/>
                  <a:gd name="T52" fmla="*/ 6031 w 6031"/>
                  <a:gd name="T53" fmla="*/ 4086 h 4243"/>
                  <a:gd name="T54" fmla="*/ 6031 w 6031"/>
                  <a:gd name="T55" fmla="*/ 173 h 4243"/>
                  <a:gd name="T56" fmla="*/ 6031 w 6031"/>
                  <a:gd name="T57" fmla="*/ 157 h 4243"/>
                  <a:gd name="T58" fmla="*/ 6024 w 6031"/>
                  <a:gd name="T59" fmla="*/ 121 h 4243"/>
                  <a:gd name="T60" fmla="*/ 6010 w 6031"/>
                  <a:gd name="T61" fmla="*/ 91 h 4243"/>
                  <a:gd name="T62" fmla="*/ 5992 w 6031"/>
                  <a:gd name="T63" fmla="*/ 64 h 4243"/>
                  <a:gd name="T64" fmla="*/ 5968 w 6031"/>
                  <a:gd name="T65" fmla="*/ 40 h 4243"/>
                  <a:gd name="T66" fmla="*/ 5941 w 6031"/>
                  <a:gd name="T67" fmla="*/ 22 h 4243"/>
                  <a:gd name="T68" fmla="*/ 5910 w 6031"/>
                  <a:gd name="T69" fmla="*/ 9 h 4243"/>
                  <a:gd name="T70" fmla="*/ 5876 w 6031"/>
                  <a:gd name="T71" fmla="*/ 2 h 4243"/>
                  <a:gd name="T72" fmla="*/ 5859 w 6031"/>
                  <a:gd name="T73" fmla="*/ 0 h 4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031" h="4243">
                    <a:moveTo>
                      <a:pt x="5859" y="0"/>
                    </a:moveTo>
                    <a:lnTo>
                      <a:pt x="173" y="0"/>
                    </a:lnTo>
                    <a:lnTo>
                      <a:pt x="173" y="0"/>
                    </a:lnTo>
                    <a:lnTo>
                      <a:pt x="155" y="2"/>
                    </a:lnTo>
                    <a:lnTo>
                      <a:pt x="138" y="3"/>
                    </a:lnTo>
                    <a:lnTo>
                      <a:pt x="121" y="9"/>
                    </a:lnTo>
                    <a:lnTo>
                      <a:pt x="106" y="14"/>
                    </a:lnTo>
                    <a:lnTo>
                      <a:pt x="91" y="22"/>
                    </a:lnTo>
                    <a:lnTo>
                      <a:pt x="78" y="30"/>
                    </a:lnTo>
                    <a:lnTo>
                      <a:pt x="64" y="40"/>
                    </a:lnTo>
                    <a:lnTo>
                      <a:pt x="51" y="51"/>
                    </a:lnTo>
                    <a:lnTo>
                      <a:pt x="41" y="64"/>
                    </a:lnTo>
                    <a:lnTo>
                      <a:pt x="30" y="77"/>
                    </a:lnTo>
                    <a:lnTo>
                      <a:pt x="22" y="91"/>
                    </a:lnTo>
                    <a:lnTo>
                      <a:pt x="14" y="106"/>
                    </a:lnTo>
                    <a:lnTo>
                      <a:pt x="9" y="121"/>
                    </a:lnTo>
                    <a:lnTo>
                      <a:pt x="3" y="138"/>
                    </a:lnTo>
                    <a:lnTo>
                      <a:pt x="2" y="157"/>
                    </a:lnTo>
                    <a:lnTo>
                      <a:pt x="0" y="173"/>
                    </a:lnTo>
                    <a:lnTo>
                      <a:pt x="0" y="4069"/>
                    </a:lnTo>
                    <a:lnTo>
                      <a:pt x="0" y="4069"/>
                    </a:lnTo>
                    <a:lnTo>
                      <a:pt x="2" y="4086"/>
                    </a:lnTo>
                    <a:lnTo>
                      <a:pt x="3" y="4105"/>
                    </a:lnTo>
                    <a:lnTo>
                      <a:pt x="9" y="4120"/>
                    </a:lnTo>
                    <a:lnTo>
                      <a:pt x="14" y="4137"/>
                    </a:lnTo>
                    <a:lnTo>
                      <a:pt x="22" y="4152"/>
                    </a:lnTo>
                    <a:lnTo>
                      <a:pt x="30" y="4165"/>
                    </a:lnTo>
                    <a:lnTo>
                      <a:pt x="41" y="4179"/>
                    </a:lnTo>
                    <a:lnTo>
                      <a:pt x="51" y="4192"/>
                    </a:lnTo>
                    <a:lnTo>
                      <a:pt x="64" y="4202"/>
                    </a:lnTo>
                    <a:lnTo>
                      <a:pt x="78" y="4212"/>
                    </a:lnTo>
                    <a:lnTo>
                      <a:pt x="91" y="4221"/>
                    </a:lnTo>
                    <a:lnTo>
                      <a:pt x="106" y="4229"/>
                    </a:lnTo>
                    <a:lnTo>
                      <a:pt x="121" y="4234"/>
                    </a:lnTo>
                    <a:lnTo>
                      <a:pt x="138" y="4239"/>
                    </a:lnTo>
                    <a:lnTo>
                      <a:pt x="155" y="4241"/>
                    </a:lnTo>
                    <a:lnTo>
                      <a:pt x="173" y="4243"/>
                    </a:lnTo>
                    <a:lnTo>
                      <a:pt x="5859" y="4243"/>
                    </a:lnTo>
                    <a:lnTo>
                      <a:pt x="5859" y="4243"/>
                    </a:lnTo>
                    <a:lnTo>
                      <a:pt x="5876" y="4241"/>
                    </a:lnTo>
                    <a:lnTo>
                      <a:pt x="5893" y="4239"/>
                    </a:lnTo>
                    <a:lnTo>
                      <a:pt x="5910" y="4234"/>
                    </a:lnTo>
                    <a:lnTo>
                      <a:pt x="5926" y="4229"/>
                    </a:lnTo>
                    <a:lnTo>
                      <a:pt x="5941" y="4221"/>
                    </a:lnTo>
                    <a:lnTo>
                      <a:pt x="5955" y="4212"/>
                    </a:lnTo>
                    <a:lnTo>
                      <a:pt x="5968" y="4202"/>
                    </a:lnTo>
                    <a:lnTo>
                      <a:pt x="5980" y="4192"/>
                    </a:lnTo>
                    <a:lnTo>
                      <a:pt x="5992" y="4179"/>
                    </a:lnTo>
                    <a:lnTo>
                      <a:pt x="6002" y="4165"/>
                    </a:lnTo>
                    <a:lnTo>
                      <a:pt x="6010" y="4152"/>
                    </a:lnTo>
                    <a:lnTo>
                      <a:pt x="6017" y="4137"/>
                    </a:lnTo>
                    <a:lnTo>
                      <a:pt x="6024" y="4120"/>
                    </a:lnTo>
                    <a:lnTo>
                      <a:pt x="6027" y="4105"/>
                    </a:lnTo>
                    <a:lnTo>
                      <a:pt x="6031" y="4086"/>
                    </a:lnTo>
                    <a:lnTo>
                      <a:pt x="6031" y="4069"/>
                    </a:lnTo>
                    <a:lnTo>
                      <a:pt x="6031" y="173"/>
                    </a:lnTo>
                    <a:lnTo>
                      <a:pt x="6031" y="173"/>
                    </a:lnTo>
                    <a:lnTo>
                      <a:pt x="6031" y="157"/>
                    </a:lnTo>
                    <a:lnTo>
                      <a:pt x="6027" y="138"/>
                    </a:lnTo>
                    <a:lnTo>
                      <a:pt x="6024" y="121"/>
                    </a:lnTo>
                    <a:lnTo>
                      <a:pt x="6017" y="106"/>
                    </a:lnTo>
                    <a:lnTo>
                      <a:pt x="6010" y="91"/>
                    </a:lnTo>
                    <a:lnTo>
                      <a:pt x="6002" y="77"/>
                    </a:lnTo>
                    <a:lnTo>
                      <a:pt x="5992" y="64"/>
                    </a:lnTo>
                    <a:lnTo>
                      <a:pt x="5980" y="51"/>
                    </a:lnTo>
                    <a:lnTo>
                      <a:pt x="5968" y="40"/>
                    </a:lnTo>
                    <a:lnTo>
                      <a:pt x="5955" y="30"/>
                    </a:lnTo>
                    <a:lnTo>
                      <a:pt x="5941" y="22"/>
                    </a:lnTo>
                    <a:lnTo>
                      <a:pt x="5926" y="14"/>
                    </a:lnTo>
                    <a:lnTo>
                      <a:pt x="5910" y="9"/>
                    </a:lnTo>
                    <a:lnTo>
                      <a:pt x="5893" y="3"/>
                    </a:lnTo>
                    <a:lnTo>
                      <a:pt x="5876" y="2"/>
                    </a:lnTo>
                    <a:lnTo>
                      <a:pt x="5859" y="0"/>
                    </a:lnTo>
                    <a:lnTo>
                      <a:pt x="585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25400" algn="ctr" rotWithShape="0">
                  <a:prstClr val="black">
                    <a:alpha val="61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13">
                <a:extLst>
                  <a:ext uri="{FF2B5EF4-FFF2-40B4-BE49-F238E27FC236}">
                    <a16:creationId xmlns:a16="http://schemas.microsoft.com/office/drawing/2014/main" id="{95261AEE-269A-4BA0-A4BE-190797188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2550" y="6342063"/>
                <a:ext cx="9520238" cy="441325"/>
              </a:xfrm>
              <a:custGeom>
                <a:avLst/>
                <a:gdLst>
                  <a:gd name="T0" fmla="*/ 156 w 5997"/>
                  <a:gd name="T1" fmla="*/ 278 h 278"/>
                  <a:gd name="T2" fmla="*/ 5842 w 5997"/>
                  <a:gd name="T3" fmla="*/ 278 h 278"/>
                  <a:gd name="T4" fmla="*/ 5842 w 5997"/>
                  <a:gd name="T5" fmla="*/ 278 h 278"/>
                  <a:gd name="T6" fmla="*/ 5857 w 5997"/>
                  <a:gd name="T7" fmla="*/ 276 h 278"/>
                  <a:gd name="T8" fmla="*/ 5872 w 5997"/>
                  <a:gd name="T9" fmla="*/ 275 h 278"/>
                  <a:gd name="T10" fmla="*/ 5887 w 5997"/>
                  <a:gd name="T11" fmla="*/ 269 h 278"/>
                  <a:gd name="T12" fmla="*/ 5903 w 5997"/>
                  <a:gd name="T13" fmla="*/ 264 h 278"/>
                  <a:gd name="T14" fmla="*/ 5916 w 5997"/>
                  <a:gd name="T15" fmla="*/ 258 h 278"/>
                  <a:gd name="T16" fmla="*/ 5928 w 5997"/>
                  <a:gd name="T17" fmla="*/ 251 h 278"/>
                  <a:gd name="T18" fmla="*/ 5941 w 5997"/>
                  <a:gd name="T19" fmla="*/ 241 h 278"/>
                  <a:gd name="T20" fmla="*/ 5951 w 5997"/>
                  <a:gd name="T21" fmla="*/ 231 h 278"/>
                  <a:gd name="T22" fmla="*/ 5962 w 5997"/>
                  <a:gd name="T23" fmla="*/ 221 h 278"/>
                  <a:gd name="T24" fmla="*/ 5970 w 5997"/>
                  <a:gd name="T25" fmla="*/ 209 h 278"/>
                  <a:gd name="T26" fmla="*/ 5978 w 5997"/>
                  <a:gd name="T27" fmla="*/ 195 h 278"/>
                  <a:gd name="T28" fmla="*/ 5985 w 5997"/>
                  <a:gd name="T29" fmla="*/ 182 h 278"/>
                  <a:gd name="T30" fmla="*/ 5990 w 5997"/>
                  <a:gd name="T31" fmla="*/ 167 h 278"/>
                  <a:gd name="T32" fmla="*/ 5993 w 5997"/>
                  <a:gd name="T33" fmla="*/ 153 h 278"/>
                  <a:gd name="T34" fmla="*/ 5997 w 5997"/>
                  <a:gd name="T35" fmla="*/ 137 h 278"/>
                  <a:gd name="T36" fmla="*/ 5997 w 5997"/>
                  <a:gd name="T37" fmla="*/ 121 h 278"/>
                  <a:gd name="T38" fmla="*/ 5997 w 5997"/>
                  <a:gd name="T39" fmla="*/ 0 h 278"/>
                  <a:gd name="T40" fmla="*/ 0 w 5997"/>
                  <a:gd name="T41" fmla="*/ 0 h 278"/>
                  <a:gd name="T42" fmla="*/ 0 w 5997"/>
                  <a:gd name="T43" fmla="*/ 121 h 278"/>
                  <a:gd name="T44" fmla="*/ 0 w 5997"/>
                  <a:gd name="T45" fmla="*/ 121 h 278"/>
                  <a:gd name="T46" fmla="*/ 2 w 5997"/>
                  <a:gd name="T47" fmla="*/ 137 h 278"/>
                  <a:gd name="T48" fmla="*/ 3 w 5997"/>
                  <a:gd name="T49" fmla="*/ 153 h 278"/>
                  <a:gd name="T50" fmla="*/ 8 w 5997"/>
                  <a:gd name="T51" fmla="*/ 167 h 278"/>
                  <a:gd name="T52" fmla="*/ 13 w 5997"/>
                  <a:gd name="T53" fmla="*/ 182 h 278"/>
                  <a:gd name="T54" fmla="*/ 20 w 5997"/>
                  <a:gd name="T55" fmla="*/ 195 h 278"/>
                  <a:gd name="T56" fmla="*/ 27 w 5997"/>
                  <a:gd name="T57" fmla="*/ 209 h 278"/>
                  <a:gd name="T58" fmla="*/ 37 w 5997"/>
                  <a:gd name="T59" fmla="*/ 221 h 278"/>
                  <a:gd name="T60" fmla="*/ 47 w 5997"/>
                  <a:gd name="T61" fmla="*/ 231 h 278"/>
                  <a:gd name="T62" fmla="*/ 57 w 5997"/>
                  <a:gd name="T63" fmla="*/ 241 h 278"/>
                  <a:gd name="T64" fmla="*/ 69 w 5997"/>
                  <a:gd name="T65" fmla="*/ 251 h 278"/>
                  <a:gd name="T66" fmla="*/ 82 w 5997"/>
                  <a:gd name="T67" fmla="*/ 258 h 278"/>
                  <a:gd name="T68" fmla="*/ 96 w 5997"/>
                  <a:gd name="T69" fmla="*/ 264 h 278"/>
                  <a:gd name="T70" fmla="*/ 109 w 5997"/>
                  <a:gd name="T71" fmla="*/ 269 h 278"/>
                  <a:gd name="T72" fmla="*/ 124 w 5997"/>
                  <a:gd name="T73" fmla="*/ 275 h 278"/>
                  <a:gd name="T74" fmla="*/ 141 w 5997"/>
                  <a:gd name="T75" fmla="*/ 276 h 278"/>
                  <a:gd name="T76" fmla="*/ 156 w 5997"/>
                  <a:gd name="T77" fmla="*/ 278 h 278"/>
                  <a:gd name="T78" fmla="*/ 156 w 5997"/>
                  <a:gd name="T79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997" h="278">
                    <a:moveTo>
                      <a:pt x="156" y="278"/>
                    </a:moveTo>
                    <a:lnTo>
                      <a:pt x="5842" y="278"/>
                    </a:lnTo>
                    <a:lnTo>
                      <a:pt x="5842" y="278"/>
                    </a:lnTo>
                    <a:lnTo>
                      <a:pt x="5857" y="276"/>
                    </a:lnTo>
                    <a:lnTo>
                      <a:pt x="5872" y="275"/>
                    </a:lnTo>
                    <a:lnTo>
                      <a:pt x="5887" y="269"/>
                    </a:lnTo>
                    <a:lnTo>
                      <a:pt x="5903" y="264"/>
                    </a:lnTo>
                    <a:lnTo>
                      <a:pt x="5916" y="258"/>
                    </a:lnTo>
                    <a:lnTo>
                      <a:pt x="5928" y="251"/>
                    </a:lnTo>
                    <a:lnTo>
                      <a:pt x="5941" y="241"/>
                    </a:lnTo>
                    <a:lnTo>
                      <a:pt x="5951" y="231"/>
                    </a:lnTo>
                    <a:lnTo>
                      <a:pt x="5962" y="221"/>
                    </a:lnTo>
                    <a:lnTo>
                      <a:pt x="5970" y="209"/>
                    </a:lnTo>
                    <a:lnTo>
                      <a:pt x="5978" y="195"/>
                    </a:lnTo>
                    <a:lnTo>
                      <a:pt x="5985" y="182"/>
                    </a:lnTo>
                    <a:lnTo>
                      <a:pt x="5990" y="167"/>
                    </a:lnTo>
                    <a:lnTo>
                      <a:pt x="5993" y="153"/>
                    </a:lnTo>
                    <a:lnTo>
                      <a:pt x="5997" y="137"/>
                    </a:lnTo>
                    <a:lnTo>
                      <a:pt x="5997" y="121"/>
                    </a:lnTo>
                    <a:lnTo>
                      <a:pt x="5997" y="0"/>
                    </a:lnTo>
                    <a:lnTo>
                      <a:pt x="0" y="0"/>
                    </a:lnTo>
                    <a:lnTo>
                      <a:pt x="0" y="121"/>
                    </a:lnTo>
                    <a:lnTo>
                      <a:pt x="0" y="121"/>
                    </a:lnTo>
                    <a:lnTo>
                      <a:pt x="2" y="137"/>
                    </a:lnTo>
                    <a:lnTo>
                      <a:pt x="3" y="153"/>
                    </a:lnTo>
                    <a:lnTo>
                      <a:pt x="8" y="167"/>
                    </a:lnTo>
                    <a:lnTo>
                      <a:pt x="13" y="182"/>
                    </a:lnTo>
                    <a:lnTo>
                      <a:pt x="20" y="195"/>
                    </a:lnTo>
                    <a:lnTo>
                      <a:pt x="27" y="209"/>
                    </a:lnTo>
                    <a:lnTo>
                      <a:pt x="37" y="221"/>
                    </a:lnTo>
                    <a:lnTo>
                      <a:pt x="47" y="231"/>
                    </a:lnTo>
                    <a:lnTo>
                      <a:pt x="57" y="241"/>
                    </a:lnTo>
                    <a:lnTo>
                      <a:pt x="69" y="251"/>
                    </a:lnTo>
                    <a:lnTo>
                      <a:pt x="82" y="258"/>
                    </a:lnTo>
                    <a:lnTo>
                      <a:pt x="96" y="264"/>
                    </a:lnTo>
                    <a:lnTo>
                      <a:pt x="109" y="269"/>
                    </a:lnTo>
                    <a:lnTo>
                      <a:pt x="124" y="275"/>
                    </a:lnTo>
                    <a:lnTo>
                      <a:pt x="141" y="276"/>
                    </a:lnTo>
                    <a:lnTo>
                      <a:pt x="156" y="278"/>
                    </a:lnTo>
                    <a:lnTo>
                      <a:pt x="156" y="278"/>
                    </a:lnTo>
                    <a:close/>
                  </a:path>
                </a:pathLst>
              </a:custGeom>
              <a:solidFill>
                <a:srgbClr val="1818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Rectangle 14">
                <a:extLst>
                  <a:ext uri="{FF2B5EF4-FFF2-40B4-BE49-F238E27FC236}">
                    <a16:creationId xmlns:a16="http://schemas.microsoft.com/office/drawing/2014/main" id="{9FE69077-3573-4393-B992-8AE8E1C47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5288" y="533400"/>
                <a:ext cx="8897938" cy="5565775"/>
              </a:xfrm>
              <a:prstGeom prst="rect">
                <a:avLst/>
              </a:pr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15">
                <a:extLst>
                  <a:ext uri="{FF2B5EF4-FFF2-40B4-BE49-F238E27FC236}">
                    <a16:creationId xmlns:a16="http://schemas.microsoft.com/office/drawing/2014/main" id="{69396C51-9C96-40AB-B79A-E112ECFCD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438" y="6618288"/>
                <a:ext cx="11828463" cy="239713"/>
              </a:xfrm>
              <a:custGeom>
                <a:avLst/>
                <a:gdLst>
                  <a:gd name="T0" fmla="*/ 7451 w 7451"/>
                  <a:gd name="T1" fmla="*/ 0 h 151"/>
                  <a:gd name="T2" fmla="*/ 4441 w 7451"/>
                  <a:gd name="T3" fmla="*/ 1 h 151"/>
                  <a:gd name="T4" fmla="*/ 4381 w 7451"/>
                  <a:gd name="T5" fmla="*/ 35 h 151"/>
                  <a:gd name="T6" fmla="*/ 3097 w 7451"/>
                  <a:gd name="T7" fmla="*/ 35 h 151"/>
                  <a:gd name="T8" fmla="*/ 3020 w 7451"/>
                  <a:gd name="T9" fmla="*/ 1 h 151"/>
                  <a:gd name="T10" fmla="*/ 0 w 7451"/>
                  <a:gd name="T11" fmla="*/ 0 h 151"/>
                  <a:gd name="T12" fmla="*/ 0 w 7451"/>
                  <a:gd name="T13" fmla="*/ 35 h 151"/>
                  <a:gd name="T14" fmla="*/ 0 w 7451"/>
                  <a:gd name="T15" fmla="*/ 35 h 151"/>
                  <a:gd name="T16" fmla="*/ 61 w 7451"/>
                  <a:gd name="T17" fmla="*/ 53 h 151"/>
                  <a:gd name="T18" fmla="*/ 98 w 7451"/>
                  <a:gd name="T19" fmla="*/ 65 h 151"/>
                  <a:gd name="T20" fmla="*/ 140 w 7451"/>
                  <a:gd name="T21" fmla="*/ 75 h 151"/>
                  <a:gd name="T22" fmla="*/ 140 w 7451"/>
                  <a:gd name="T23" fmla="*/ 75 h 151"/>
                  <a:gd name="T24" fmla="*/ 168 w 7451"/>
                  <a:gd name="T25" fmla="*/ 82 h 151"/>
                  <a:gd name="T26" fmla="*/ 216 w 7451"/>
                  <a:gd name="T27" fmla="*/ 90 h 151"/>
                  <a:gd name="T28" fmla="*/ 286 w 7451"/>
                  <a:gd name="T29" fmla="*/ 102 h 151"/>
                  <a:gd name="T30" fmla="*/ 384 w 7451"/>
                  <a:gd name="T31" fmla="*/ 114 h 151"/>
                  <a:gd name="T32" fmla="*/ 384 w 7451"/>
                  <a:gd name="T33" fmla="*/ 114 h 151"/>
                  <a:gd name="T34" fmla="*/ 438 w 7451"/>
                  <a:gd name="T35" fmla="*/ 121 h 151"/>
                  <a:gd name="T36" fmla="*/ 510 w 7451"/>
                  <a:gd name="T37" fmla="*/ 127 h 151"/>
                  <a:gd name="T38" fmla="*/ 601 w 7451"/>
                  <a:gd name="T39" fmla="*/ 134 h 151"/>
                  <a:gd name="T40" fmla="*/ 707 w 7451"/>
                  <a:gd name="T41" fmla="*/ 141 h 151"/>
                  <a:gd name="T42" fmla="*/ 707 w 7451"/>
                  <a:gd name="T43" fmla="*/ 141 h 151"/>
                  <a:gd name="T44" fmla="*/ 838 w 7451"/>
                  <a:gd name="T45" fmla="*/ 146 h 151"/>
                  <a:gd name="T46" fmla="*/ 924 w 7451"/>
                  <a:gd name="T47" fmla="*/ 148 h 151"/>
                  <a:gd name="T48" fmla="*/ 924 w 7451"/>
                  <a:gd name="T49" fmla="*/ 148 h 151"/>
                  <a:gd name="T50" fmla="*/ 1195 w 7451"/>
                  <a:gd name="T51" fmla="*/ 149 h 151"/>
                  <a:gd name="T52" fmla="*/ 1718 w 7451"/>
                  <a:gd name="T53" fmla="*/ 151 h 151"/>
                  <a:gd name="T54" fmla="*/ 3188 w 7451"/>
                  <a:gd name="T55" fmla="*/ 151 h 151"/>
                  <a:gd name="T56" fmla="*/ 5479 w 7451"/>
                  <a:gd name="T57" fmla="*/ 149 h 151"/>
                  <a:gd name="T58" fmla="*/ 5479 w 7451"/>
                  <a:gd name="T59" fmla="*/ 149 h 151"/>
                  <a:gd name="T60" fmla="*/ 5921 w 7451"/>
                  <a:gd name="T61" fmla="*/ 151 h 151"/>
                  <a:gd name="T62" fmla="*/ 6244 w 7451"/>
                  <a:gd name="T63" fmla="*/ 151 h 151"/>
                  <a:gd name="T64" fmla="*/ 6529 w 7451"/>
                  <a:gd name="T65" fmla="*/ 148 h 151"/>
                  <a:gd name="T66" fmla="*/ 6529 w 7451"/>
                  <a:gd name="T67" fmla="*/ 148 h 151"/>
                  <a:gd name="T68" fmla="*/ 6613 w 7451"/>
                  <a:gd name="T69" fmla="*/ 146 h 151"/>
                  <a:gd name="T70" fmla="*/ 6744 w 7451"/>
                  <a:gd name="T71" fmla="*/ 141 h 151"/>
                  <a:gd name="T72" fmla="*/ 6744 w 7451"/>
                  <a:gd name="T73" fmla="*/ 141 h 151"/>
                  <a:gd name="T74" fmla="*/ 6852 w 7451"/>
                  <a:gd name="T75" fmla="*/ 134 h 151"/>
                  <a:gd name="T76" fmla="*/ 6941 w 7451"/>
                  <a:gd name="T77" fmla="*/ 127 h 151"/>
                  <a:gd name="T78" fmla="*/ 7015 w 7451"/>
                  <a:gd name="T79" fmla="*/ 121 h 151"/>
                  <a:gd name="T80" fmla="*/ 7069 w 7451"/>
                  <a:gd name="T81" fmla="*/ 114 h 151"/>
                  <a:gd name="T82" fmla="*/ 7069 w 7451"/>
                  <a:gd name="T83" fmla="*/ 114 h 151"/>
                  <a:gd name="T84" fmla="*/ 7166 w 7451"/>
                  <a:gd name="T85" fmla="*/ 102 h 151"/>
                  <a:gd name="T86" fmla="*/ 7237 w 7451"/>
                  <a:gd name="T87" fmla="*/ 90 h 151"/>
                  <a:gd name="T88" fmla="*/ 7284 w 7451"/>
                  <a:gd name="T89" fmla="*/ 82 h 151"/>
                  <a:gd name="T90" fmla="*/ 7313 w 7451"/>
                  <a:gd name="T91" fmla="*/ 75 h 151"/>
                  <a:gd name="T92" fmla="*/ 7313 w 7451"/>
                  <a:gd name="T93" fmla="*/ 75 h 151"/>
                  <a:gd name="T94" fmla="*/ 7353 w 7451"/>
                  <a:gd name="T95" fmla="*/ 65 h 151"/>
                  <a:gd name="T96" fmla="*/ 7390 w 7451"/>
                  <a:gd name="T97" fmla="*/ 53 h 151"/>
                  <a:gd name="T98" fmla="*/ 7451 w 7451"/>
                  <a:gd name="T99" fmla="*/ 35 h 151"/>
                  <a:gd name="T100" fmla="*/ 7451 w 7451"/>
                  <a:gd name="T101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451" h="151">
                    <a:moveTo>
                      <a:pt x="7451" y="0"/>
                    </a:moveTo>
                    <a:lnTo>
                      <a:pt x="4441" y="1"/>
                    </a:lnTo>
                    <a:lnTo>
                      <a:pt x="4381" y="35"/>
                    </a:lnTo>
                    <a:lnTo>
                      <a:pt x="3097" y="35"/>
                    </a:lnTo>
                    <a:lnTo>
                      <a:pt x="3020" y="1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61" y="53"/>
                    </a:lnTo>
                    <a:lnTo>
                      <a:pt x="98" y="65"/>
                    </a:lnTo>
                    <a:lnTo>
                      <a:pt x="140" y="75"/>
                    </a:lnTo>
                    <a:lnTo>
                      <a:pt x="140" y="75"/>
                    </a:lnTo>
                    <a:lnTo>
                      <a:pt x="168" y="82"/>
                    </a:lnTo>
                    <a:lnTo>
                      <a:pt x="216" y="90"/>
                    </a:lnTo>
                    <a:lnTo>
                      <a:pt x="286" y="102"/>
                    </a:lnTo>
                    <a:lnTo>
                      <a:pt x="384" y="114"/>
                    </a:lnTo>
                    <a:lnTo>
                      <a:pt x="384" y="114"/>
                    </a:lnTo>
                    <a:lnTo>
                      <a:pt x="438" y="121"/>
                    </a:lnTo>
                    <a:lnTo>
                      <a:pt x="510" y="127"/>
                    </a:lnTo>
                    <a:lnTo>
                      <a:pt x="601" y="134"/>
                    </a:lnTo>
                    <a:lnTo>
                      <a:pt x="707" y="141"/>
                    </a:lnTo>
                    <a:lnTo>
                      <a:pt x="707" y="141"/>
                    </a:lnTo>
                    <a:lnTo>
                      <a:pt x="838" y="146"/>
                    </a:lnTo>
                    <a:lnTo>
                      <a:pt x="924" y="148"/>
                    </a:lnTo>
                    <a:lnTo>
                      <a:pt x="924" y="148"/>
                    </a:lnTo>
                    <a:lnTo>
                      <a:pt x="1195" y="149"/>
                    </a:lnTo>
                    <a:lnTo>
                      <a:pt x="1718" y="151"/>
                    </a:lnTo>
                    <a:lnTo>
                      <a:pt x="3188" y="151"/>
                    </a:lnTo>
                    <a:lnTo>
                      <a:pt x="5479" y="149"/>
                    </a:lnTo>
                    <a:lnTo>
                      <a:pt x="5479" y="149"/>
                    </a:lnTo>
                    <a:lnTo>
                      <a:pt x="5921" y="151"/>
                    </a:lnTo>
                    <a:lnTo>
                      <a:pt x="6244" y="151"/>
                    </a:lnTo>
                    <a:lnTo>
                      <a:pt x="6529" y="148"/>
                    </a:lnTo>
                    <a:lnTo>
                      <a:pt x="6529" y="148"/>
                    </a:lnTo>
                    <a:lnTo>
                      <a:pt x="6613" y="146"/>
                    </a:lnTo>
                    <a:lnTo>
                      <a:pt x="6744" y="141"/>
                    </a:lnTo>
                    <a:lnTo>
                      <a:pt x="6744" y="141"/>
                    </a:lnTo>
                    <a:lnTo>
                      <a:pt x="6852" y="134"/>
                    </a:lnTo>
                    <a:lnTo>
                      <a:pt x="6941" y="127"/>
                    </a:lnTo>
                    <a:lnTo>
                      <a:pt x="7015" y="121"/>
                    </a:lnTo>
                    <a:lnTo>
                      <a:pt x="7069" y="114"/>
                    </a:lnTo>
                    <a:lnTo>
                      <a:pt x="7069" y="114"/>
                    </a:lnTo>
                    <a:lnTo>
                      <a:pt x="7166" y="102"/>
                    </a:lnTo>
                    <a:lnTo>
                      <a:pt x="7237" y="90"/>
                    </a:lnTo>
                    <a:lnTo>
                      <a:pt x="7284" y="82"/>
                    </a:lnTo>
                    <a:lnTo>
                      <a:pt x="7313" y="75"/>
                    </a:lnTo>
                    <a:lnTo>
                      <a:pt x="7313" y="75"/>
                    </a:lnTo>
                    <a:lnTo>
                      <a:pt x="7353" y="65"/>
                    </a:lnTo>
                    <a:lnTo>
                      <a:pt x="7390" y="53"/>
                    </a:lnTo>
                    <a:lnTo>
                      <a:pt x="7451" y="35"/>
                    </a:lnTo>
                    <a:lnTo>
                      <a:pt x="7451" y="0"/>
                    </a:lnTo>
                    <a:close/>
                  </a:path>
                </a:pathLst>
              </a:custGeom>
              <a:solidFill>
                <a:srgbClr val="A5A6A8"/>
              </a:solidFill>
              <a:ln>
                <a:noFill/>
              </a:ln>
              <a:effectLst>
                <a:innerShdw blurRad="114300">
                  <a:prstClr val="black">
                    <a:alpha val="70000"/>
                  </a:prstClr>
                </a:inn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16">
                <a:extLst>
                  <a:ext uri="{FF2B5EF4-FFF2-40B4-BE49-F238E27FC236}">
                    <a16:creationId xmlns:a16="http://schemas.microsoft.com/office/drawing/2014/main" id="{47C84847-5FA4-43F0-90E6-4FB7C4DDC2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438" y="6618288"/>
                <a:ext cx="11828463" cy="55563"/>
              </a:xfrm>
              <a:custGeom>
                <a:avLst/>
                <a:gdLst>
                  <a:gd name="T0" fmla="*/ 7451 w 7451"/>
                  <a:gd name="T1" fmla="*/ 35 h 35"/>
                  <a:gd name="T2" fmla="*/ 0 w 7451"/>
                  <a:gd name="T3" fmla="*/ 35 h 35"/>
                  <a:gd name="T4" fmla="*/ 0 w 7451"/>
                  <a:gd name="T5" fmla="*/ 0 h 35"/>
                  <a:gd name="T6" fmla="*/ 3020 w 7451"/>
                  <a:gd name="T7" fmla="*/ 0 h 35"/>
                  <a:gd name="T8" fmla="*/ 3047 w 7451"/>
                  <a:gd name="T9" fmla="*/ 18 h 35"/>
                  <a:gd name="T10" fmla="*/ 4413 w 7451"/>
                  <a:gd name="T11" fmla="*/ 18 h 35"/>
                  <a:gd name="T12" fmla="*/ 4441 w 7451"/>
                  <a:gd name="T13" fmla="*/ 0 h 35"/>
                  <a:gd name="T14" fmla="*/ 7451 w 7451"/>
                  <a:gd name="T15" fmla="*/ 0 h 35"/>
                  <a:gd name="T16" fmla="*/ 7451 w 7451"/>
                  <a:gd name="T1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51" h="35">
                    <a:moveTo>
                      <a:pt x="7451" y="35"/>
                    </a:moveTo>
                    <a:lnTo>
                      <a:pt x="0" y="35"/>
                    </a:lnTo>
                    <a:lnTo>
                      <a:pt x="0" y="0"/>
                    </a:lnTo>
                    <a:lnTo>
                      <a:pt x="3020" y="0"/>
                    </a:lnTo>
                    <a:lnTo>
                      <a:pt x="3047" y="18"/>
                    </a:lnTo>
                    <a:lnTo>
                      <a:pt x="4413" y="18"/>
                    </a:lnTo>
                    <a:lnTo>
                      <a:pt x="4441" y="0"/>
                    </a:lnTo>
                    <a:lnTo>
                      <a:pt x="7451" y="0"/>
                    </a:lnTo>
                    <a:lnTo>
                      <a:pt x="7451" y="35"/>
                    </a:lnTo>
                    <a:close/>
                  </a:path>
                </a:pathLst>
              </a:custGeom>
              <a:gradFill>
                <a:gsLst>
                  <a:gs pos="0">
                    <a:srgbClr val="96999A">
                      <a:lumMod val="70000"/>
                    </a:srgbClr>
                  </a:gs>
                  <a:gs pos="3000">
                    <a:srgbClr val="96999A"/>
                  </a:gs>
                  <a:gs pos="100000">
                    <a:srgbClr val="96999A">
                      <a:lumMod val="70000"/>
                    </a:srgbClr>
                  </a:gs>
                  <a:gs pos="97000">
                    <a:srgbClr val="96999A"/>
                  </a:gs>
                  <a:gs pos="91000">
                    <a:srgbClr val="DFE0E1"/>
                  </a:gs>
                  <a:gs pos="9000">
                    <a:srgbClr val="DFE0E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17">
                <a:extLst>
                  <a:ext uri="{FF2B5EF4-FFF2-40B4-BE49-F238E27FC236}">
                    <a16:creationId xmlns:a16="http://schemas.microsoft.com/office/drawing/2014/main" id="{2794D5FF-BC02-4EAB-A03F-19C86267C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4750" y="6619875"/>
                <a:ext cx="2255838" cy="90488"/>
              </a:xfrm>
              <a:custGeom>
                <a:avLst/>
                <a:gdLst>
                  <a:gd name="T0" fmla="*/ 1389 w 1421"/>
                  <a:gd name="T1" fmla="*/ 2 h 57"/>
                  <a:gd name="T2" fmla="*/ 32 w 1421"/>
                  <a:gd name="T3" fmla="*/ 2 h 57"/>
                  <a:gd name="T4" fmla="*/ 32 w 1421"/>
                  <a:gd name="T5" fmla="*/ 2 h 57"/>
                  <a:gd name="T6" fmla="*/ 17 w 1421"/>
                  <a:gd name="T7" fmla="*/ 2 h 57"/>
                  <a:gd name="T8" fmla="*/ 0 w 1421"/>
                  <a:gd name="T9" fmla="*/ 0 h 57"/>
                  <a:gd name="T10" fmla="*/ 0 w 1421"/>
                  <a:gd name="T11" fmla="*/ 34 h 57"/>
                  <a:gd name="T12" fmla="*/ 0 w 1421"/>
                  <a:gd name="T13" fmla="*/ 34 h 57"/>
                  <a:gd name="T14" fmla="*/ 20 w 1421"/>
                  <a:gd name="T15" fmla="*/ 44 h 57"/>
                  <a:gd name="T16" fmla="*/ 42 w 1421"/>
                  <a:gd name="T17" fmla="*/ 51 h 57"/>
                  <a:gd name="T18" fmla="*/ 64 w 1421"/>
                  <a:gd name="T19" fmla="*/ 56 h 57"/>
                  <a:gd name="T20" fmla="*/ 85 w 1421"/>
                  <a:gd name="T21" fmla="*/ 57 h 57"/>
                  <a:gd name="T22" fmla="*/ 1337 w 1421"/>
                  <a:gd name="T23" fmla="*/ 57 h 57"/>
                  <a:gd name="T24" fmla="*/ 1337 w 1421"/>
                  <a:gd name="T25" fmla="*/ 57 h 57"/>
                  <a:gd name="T26" fmla="*/ 1359 w 1421"/>
                  <a:gd name="T27" fmla="*/ 56 h 57"/>
                  <a:gd name="T28" fmla="*/ 1381 w 1421"/>
                  <a:gd name="T29" fmla="*/ 51 h 57"/>
                  <a:gd name="T30" fmla="*/ 1401 w 1421"/>
                  <a:gd name="T31" fmla="*/ 44 h 57"/>
                  <a:gd name="T32" fmla="*/ 1421 w 1421"/>
                  <a:gd name="T33" fmla="*/ 34 h 57"/>
                  <a:gd name="T34" fmla="*/ 1421 w 1421"/>
                  <a:gd name="T35" fmla="*/ 0 h 57"/>
                  <a:gd name="T36" fmla="*/ 1421 w 1421"/>
                  <a:gd name="T37" fmla="*/ 0 h 57"/>
                  <a:gd name="T38" fmla="*/ 1406 w 1421"/>
                  <a:gd name="T39" fmla="*/ 2 h 57"/>
                  <a:gd name="T40" fmla="*/ 1389 w 1421"/>
                  <a:gd name="T41" fmla="*/ 2 h 57"/>
                  <a:gd name="T42" fmla="*/ 1389 w 1421"/>
                  <a:gd name="T43" fmla="*/ 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21" h="57">
                    <a:moveTo>
                      <a:pt x="1389" y="2"/>
                    </a:moveTo>
                    <a:lnTo>
                      <a:pt x="32" y="2"/>
                    </a:lnTo>
                    <a:lnTo>
                      <a:pt x="32" y="2"/>
                    </a:lnTo>
                    <a:lnTo>
                      <a:pt x="17" y="2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20" y="44"/>
                    </a:lnTo>
                    <a:lnTo>
                      <a:pt x="42" y="51"/>
                    </a:lnTo>
                    <a:lnTo>
                      <a:pt x="64" y="56"/>
                    </a:lnTo>
                    <a:lnTo>
                      <a:pt x="85" y="57"/>
                    </a:lnTo>
                    <a:lnTo>
                      <a:pt x="1337" y="57"/>
                    </a:lnTo>
                    <a:lnTo>
                      <a:pt x="1337" y="57"/>
                    </a:lnTo>
                    <a:lnTo>
                      <a:pt x="1359" y="56"/>
                    </a:lnTo>
                    <a:lnTo>
                      <a:pt x="1381" y="51"/>
                    </a:lnTo>
                    <a:lnTo>
                      <a:pt x="1401" y="44"/>
                    </a:lnTo>
                    <a:lnTo>
                      <a:pt x="1421" y="34"/>
                    </a:lnTo>
                    <a:lnTo>
                      <a:pt x="1421" y="0"/>
                    </a:lnTo>
                    <a:lnTo>
                      <a:pt x="1421" y="0"/>
                    </a:lnTo>
                    <a:lnTo>
                      <a:pt x="1406" y="2"/>
                    </a:lnTo>
                    <a:lnTo>
                      <a:pt x="1389" y="2"/>
                    </a:lnTo>
                    <a:lnTo>
                      <a:pt x="1389" y="2"/>
                    </a:lnTo>
                    <a:close/>
                  </a:path>
                </a:pathLst>
              </a:custGeom>
              <a:gradFill>
                <a:gsLst>
                  <a:gs pos="0">
                    <a:srgbClr val="96999A">
                      <a:lumMod val="70000"/>
                    </a:srgbClr>
                  </a:gs>
                  <a:gs pos="3000">
                    <a:srgbClr val="96999A"/>
                  </a:gs>
                  <a:gs pos="100000">
                    <a:srgbClr val="96999A">
                      <a:lumMod val="70000"/>
                    </a:srgbClr>
                  </a:gs>
                  <a:gs pos="97000">
                    <a:srgbClr val="96999A"/>
                  </a:gs>
                  <a:gs pos="91000">
                    <a:srgbClr val="DFE0E1">
                      <a:lumMod val="95000"/>
                    </a:srgbClr>
                  </a:gs>
                  <a:gs pos="9000">
                    <a:srgbClr val="DFE0E1">
                      <a:lumMod val="95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49" name="Zástupný symbol obrázku 4">
              <a:extLst>
                <a:ext uri="{FF2B5EF4-FFF2-40B4-BE49-F238E27FC236}">
                  <a16:creationId xmlns:a16="http://schemas.microsoft.com/office/drawing/2014/main" id="{05BFBF63-85C3-44A5-88AC-E04B6E4C6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068" r="3349" b="1068"/>
            <a:stretch/>
          </p:blipFill>
          <p:spPr>
            <a:xfrm>
              <a:off x="8335328" y="2431422"/>
              <a:ext cx="2604984" cy="1658112"/>
            </a:xfrm>
            <a:prstGeom prst="round2DiagRect">
              <a:avLst>
                <a:gd name="adj1" fmla="val 0"/>
                <a:gd name="adj2" fmla="val 0"/>
              </a:avLst>
            </a:prstGeom>
            <a:solidFill>
              <a:schemeClr val="bg2"/>
            </a:solidFill>
          </p:spPr>
        </p:pic>
      </p:grpSp>
    </p:spTree>
    <p:extLst>
      <p:ext uri="{BB962C8B-B14F-4D97-AF65-F5344CB8AC3E}">
        <p14:creationId xmlns:p14="http://schemas.microsoft.com/office/powerpoint/2010/main" val="416631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Zástupný symbol obrázku 14" descr="Obsah obrázku text&#10;&#10;Popis byl vytvořen automaticky">
            <a:extLst>
              <a:ext uri="{FF2B5EF4-FFF2-40B4-BE49-F238E27FC236}">
                <a16:creationId xmlns:a16="http://schemas.microsoft.com/office/drawing/2014/main" id="{5DFA2EBA-871F-466B-8200-BA924255B0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" b="4962"/>
          <a:stretch>
            <a:fillRect/>
          </a:stretch>
        </p:blipFill>
        <p:spPr/>
      </p:pic>
      <p:sp>
        <p:nvSpPr>
          <p:cNvPr id="41" name="Rectangle 40"/>
          <p:cNvSpPr/>
          <p:nvPr/>
        </p:nvSpPr>
        <p:spPr>
          <a:xfrm>
            <a:off x="0" y="1562101"/>
            <a:ext cx="12192000" cy="529589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76516" y="4834234"/>
            <a:ext cx="943896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6000" b="1" dirty="0" err="1">
                <a:solidFill>
                  <a:schemeClr val="bg1"/>
                </a:solidFill>
                <a:latin typeface="+mj-lt"/>
              </a:rPr>
              <a:t>Product</a:t>
            </a:r>
            <a:r>
              <a:rPr lang="cs-CZ" sz="6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sz="6000" b="1" dirty="0" err="1">
                <a:solidFill>
                  <a:schemeClr val="bg1"/>
                </a:solidFill>
                <a:latin typeface="+mj-lt"/>
              </a:rPr>
              <a:t>comparison</a:t>
            </a:r>
            <a:endParaRPr lang="cs-CZ" sz="6000" b="1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90000"/>
              </a:lnSpc>
            </a:pPr>
            <a:r>
              <a:rPr lang="cs-CZ" sz="3600" b="1" dirty="0">
                <a:solidFill>
                  <a:schemeClr val="bg1"/>
                </a:solidFill>
                <a:latin typeface="+mj-lt"/>
              </a:rPr>
              <a:t>(MDU and office </a:t>
            </a:r>
            <a:r>
              <a:rPr lang="cs-CZ" sz="3600" b="1" dirty="0" err="1">
                <a:solidFill>
                  <a:schemeClr val="bg1"/>
                </a:solidFill>
                <a:latin typeface="+mj-lt"/>
              </a:rPr>
              <a:t>buildings</a:t>
            </a:r>
            <a:r>
              <a:rPr lang="cs-CZ" sz="3600" b="1" dirty="0">
                <a:solidFill>
                  <a:schemeClr val="bg1"/>
                </a:solidFill>
                <a:latin typeface="+mj-lt"/>
              </a:rPr>
              <a:t>)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588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216479" y="4959901"/>
            <a:ext cx="4346121" cy="156414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 marL="0" lvl="1" indent="0">
              <a:lnSpc>
                <a:spcPct val="120000"/>
              </a:lnSpc>
              <a:spcAft>
                <a:spcPts val="1200"/>
              </a:spcAft>
              <a:buNone/>
              <a:defRPr/>
            </a:pPr>
            <a:r>
              <a:rPr lang="cs-CZ" sz="1400" b="1" dirty="0">
                <a:solidFill>
                  <a:schemeClr val="tx2"/>
                </a:solidFill>
              </a:rPr>
              <a:t>Design: </a:t>
            </a:r>
            <a:r>
              <a:rPr lang="cs-CZ" sz="1400" dirty="0" err="1">
                <a:solidFill>
                  <a:schemeClr val="tx2"/>
                </a:solidFill>
              </a:rPr>
              <a:t>same</a:t>
            </a:r>
            <a:r>
              <a:rPr lang="cs-CZ" sz="1400" dirty="0">
                <a:solidFill>
                  <a:schemeClr val="tx2"/>
                </a:solidFill>
              </a:rPr>
              <a:t> as 2N® IP </a:t>
            </a:r>
            <a:r>
              <a:rPr lang="cs-CZ" sz="1400" dirty="0" err="1">
                <a:solidFill>
                  <a:schemeClr val="tx2"/>
                </a:solidFill>
              </a:rPr>
              <a:t>Verso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intercom</a:t>
            </a:r>
            <a:r>
              <a:rPr lang="cs-CZ" sz="1400" dirty="0">
                <a:solidFill>
                  <a:schemeClr val="tx2"/>
                </a:solidFill>
              </a:rPr>
              <a:t>, </a:t>
            </a:r>
            <a:r>
              <a:rPr lang="cs-CZ" sz="1400" dirty="0" err="1">
                <a:solidFill>
                  <a:schemeClr val="tx2"/>
                </a:solidFill>
              </a:rPr>
              <a:t>two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colors</a:t>
            </a:r>
            <a:endParaRPr lang="cs-CZ" sz="1400" dirty="0">
              <a:solidFill>
                <a:schemeClr val="tx2"/>
              </a:solidFill>
            </a:endParaRPr>
          </a:p>
          <a:p>
            <a:pPr marL="0" lvl="1" indent="0">
              <a:lnSpc>
                <a:spcPct val="120000"/>
              </a:lnSpc>
              <a:spcAft>
                <a:spcPts val="1200"/>
              </a:spcAft>
              <a:buNone/>
              <a:defRPr/>
            </a:pPr>
            <a:r>
              <a:rPr lang="cs-CZ" sz="1400" b="1" dirty="0" err="1">
                <a:solidFill>
                  <a:schemeClr val="tx2"/>
                </a:solidFill>
              </a:rPr>
              <a:t>Mounting</a:t>
            </a:r>
            <a:r>
              <a:rPr lang="en-US" sz="1400" dirty="0">
                <a:solidFill>
                  <a:schemeClr val="tx2"/>
                </a:solidFill>
              </a:rPr>
              <a:t>: </a:t>
            </a:r>
            <a:r>
              <a:rPr lang="cs-CZ" sz="1400" dirty="0">
                <a:solidFill>
                  <a:schemeClr val="tx2"/>
                </a:solidFill>
              </a:rPr>
              <a:t>on </a:t>
            </a:r>
            <a:r>
              <a:rPr lang="cs-CZ" sz="1400" dirty="0" err="1">
                <a:solidFill>
                  <a:schemeClr val="tx2"/>
                </a:solidFill>
              </a:rPr>
              <a:t>glass</a:t>
            </a:r>
            <a:r>
              <a:rPr lang="cs-CZ" sz="1400" dirty="0">
                <a:solidFill>
                  <a:schemeClr val="tx2"/>
                </a:solidFill>
              </a:rPr>
              <a:t>, on </a:t>
            </a:r>
            <a:r>
              <a:rPr lang="cs-CZ" sz="1400" dirty="0" err="1">
                <a:solidFill>
                  <a:schemeClr val="tx2"/>
                </a:solidFill>
              </a:rPr>
              <a:t>wall</a:t>
            </a:r>
            <a:r>
              <a:rPr lang="en-US" sz="1400" dirty="0">
                <a:solidFill>
                  <a:schemeClr val="tx2"/>
                </a:solidFill>
              </a:rPr>
              <a:t>, </a:t>
            </a:r>
            <a:r>
              <a:rPr lang="cs-CZ" sz="1400" dirty="0" err="1">
                <a:solidFill>
                  <a:schemeClr val="tx2"/>
                </a:solidFill>
              </a:rPr>
              <a:t>recessed</a:t>
            </a:r>
            <a:endParaRPr lang="cs-CZ" sz="1400" dirty="0">
              <a:solidFill>
                <a:schemeClr val="tx2"/>
              </a:solidFill>
            </a:endParaRPr>
          </a:p>
          <a:p>
            <a:pPr marL="0" lvl="1" indent="0">
              <a:lnSpc>
                <a:spcPct val="120000"/>
              </a:lnSpc>
              <a:spcAft>
                <a:spcPts val="1200"/>
              </a:spcAft>
              <a:buNone/>
              <a:defRPr/>
            </a:pPr>
            <a:r>
              <a:rPr lang="cs-CZ" sz="1400" b="1" dirty="0" err="1">
                <a:solidFill>
                  <a:schemeClr val="tx2"/>
                </a:solidFill>
              </a:rPr>
              <a:t>Vertical</a:t>
            </a:r>
            <a:r>
              <a:rPr lang="cs-CZ" sz="1400" dirty="0">
                <a:solidFill>
                  <a:schemeClr val="tx2"/>
                </a:solidFill>
              </a:rPr>
              <a:t>: </a:t>
            </a:r>
            <a:r>
              <a:rPr lang="cs-CZ" sz="1400" dirty="0" err="1">
                <a:solidFill>
                  <a:schemeClr val="tx2"/>
                </a:solidFill>
              </a:rPr>
              <a:t>residential</a:t>
            </a:r>
            <a:r>
              <a:rPr lang="cs-CZ" sz="1400" dirty="0">
                <a:solidFill>
                  <a:schemeClr val="tx2"/>
                </a:solidFill>
              </a:rPr>
              <a:t> (MDU)</a:t>
            </a:r>
          </a:p>
          <a:p>
            <a:pPr marL="0" lvl="1" indent="0">
              <a:lnSpc>
                <a:spcPct val="120000"/>
              </a:lnSpc>
              <a:spcAft>
                <a:spcPts val="1200"/>
              </a:spcAft>
              <a:buNone/>
              <a:defRPr/>
            </a:pPr>
            <a:r>
              <a:rPr lang="cs-CZ" sz="1400" b="1" dirty="0">
                <a:solidFill>
                  <a:schemeClr val="tx2"/>
                </a:solidFill>
              </a:rPr>
              <a:t>Modularity: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connection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of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extension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modules</a:t>
            </a:r>
            <a:endParaRPr lang="cs-CZ" sz="1400" dirty="0">
              <a:solidFill>
                <a:schemeClr val="tx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398465" y="4959901"/>
            <a:ext cx="5113350" cy="156414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 marL="0" lvl="1">
              <a:lnSpc>
                <a:spcPct val="120000"/>
              </a:lnSpc>
              <a:spcAft>
                <a:spcPts val="1200"/>
              </a:spcAft>
              <a:defRPr/>
            </a:pPr>
            <a:r>
              <a:rPr lang="cs-CZ" sz="1400" b="1" dirty="0">
                <a:solidFill>
                  <a:schemeClr val="tx2"/>
                </a:solidFill>
              </a:rPr>
              <a:t>Design: </a:t>
            </a:r>
            <a:r>
              <a:rPr lang="cs-CZ" sz="1400" dirty="0" err="1">
                <a:solidFill>
                  <a:schemeClr val="tx2"/>
                </a:solidFill>
              </a:rPr>
              <a:t>slim</a:t>
            </a:r>
            <a:r>
              <a:rPr lang="cs-CZ" sz="1400" dirty="0">
                <a:solidFill>
                  <a:schemeClr val="tx2"/>
                </a:solidFill>
              </a:rPr>
              <a:t>, </a:t>
            </a:r>
            <a:r>
              <a:rPr lang="cs-CZ" sz="1400" dirty="0" err="1">
                <a:solidFill>
                  <a:schemeClr val="tx2"/>
                </a:solidFill>
              </a:rPr>
              <a:t>black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only</a:t>
            </a:r>
            <a:r>
              <a:rPr lang="cs-CZ" sz="1400" dirty="0">
                <a:solidFill>
                  <a:schemeClr val="tx2"/>
                </a:solidFill>
              </a:rPr>
              <a:t>, </a:t>
            </a:r>
            <a:r>
              <a:rPr lang="cs-CZ" sz="1400" dirty="0" err="1">
                <a:solidFill>
                  <a:schemeClr val="tx2"/>
                </a:solidFill>
              </a:rPr>
              <a:t>similar</a:t>
            </a:r>
            <a:r>
              <a:rPr lang="cs-CZ" sz="1400" dirty="0">
                <a:solidFill>
                  <a:schemeClr val="tx2"/>
                </a:solidFill>
              </a:rPr>
              <a:t> to </a:t>
            </a:r>
            <a:r>
              <a:rPr lang="cs-CZ" sz="1400" dirty="0" err="1">
                <a:solidFill>
                  <a:schemeClr val="tx2"/>
                </a:solidFill>
              </a:rPr>
              <a:t>the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upcoming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intercom</a:t>
            </a:r>
            <a:endParaRPr lang="cs-CZ" sz="1400" dirty="0">
              <a:solidFill>
                <a:schemeClr val="tx2"/>
              </a:solidFill>
            </a:endParaRPr>
          </a:p>
          <a:p>
            <a:pPr marL="0" lvl="1">
              <a:lnSpc>
                <a:spcPct val="120000"/>
              </a:lnSpc>
              <a:spcAft>
                <a:spcPts val="1200"/>
              </a:spcAft>
              <a:defRPr/>
            </a:pPr>
            <a:r>
              <a:rPr lang="cs-CZ" sz="1400" b="1" dirty="0" err="1">
                <a:solidFill>
                  <a:schemeClr val="tx2"/>
                </a:solidFill>
              </a:rPr>
              <a:t>Mounting</a:t>
            </a:r>
            <a:r>
              <a:rPr lang="en-US" sz="1400" dirty="0">
                <a:solidFill>
                  <a:schemeClr val="tx2"/>
                </a:solidFill>
              </a:rPr>
              <a:t>: door frames, on wall</a:t>
            </a:r>
            <a:endParaRPr lang="cs-CZ" sz="1400" dirty="0">
              <a:solidFill>
                <a:schemeClr val="tx2"/>
              </a:solidFill>
            </a:endParaRPr>
          </a:p>
          <a:p>
            <a:pPr marL="0" lvl="1">
              <a:lnSpc>
                <a:spcPct val="120000"/>
              </a:lnSpc>
              <a:spcAft>
                <a:spcPts val="1200"/>
              </a:spcAft>
              <a:defRPr/>
            </a:pPr>
            <a:r>
              <a:rPr lang="cs-CZ" sz="1400" b="1" dirty="0" err="1">
                <a:solidFill>
                  <a:schemeClr val="tx2"/>
                </a:solidFill>
              </a:rPr>
              <a:t>Vertical</a:t>
            </a:r>
            <a:r>
              <a:rPr lang="cs-CZ" sz="1400" b="1" dirty="0">
                <a:solidFill>
                  <a:schemeClr val="tx2"/>
                </a:solidFill>
              </a:rPr>
              <a:t>: </a:t>
            </a:r>
            <a:r>
              <a:rPr lang="cs-CZ" sz="1400" dirty="0">
                <a:solidFill>
                  <a:schemeClr val="tx2"/>
                </a:solidFill>
              </a:rPr>
              <a:t>office </a:t>
            </a:r>
            <a:r>
              <a:rPr lang="cs-CZ" sz="1400" dirty="0" err="1">
                <a:solidFill>
                  <a:schemeClr val="tx2"/>
                </a:solidFill>
              </a:rPr>
              <a:t>buildings</a:t>
            </a:r>
            <a:endParaRPr lang="cs-CZ" sz="1400" dirty="0">
              <a:solidFill>
                <a:schemeClr val="tx2"/>
              </a:solidFill>
            </a:endParaRPr>
          </a:p>
          <a:p>
            <a:pPr marL="0" lvl="1">
              <a:lnSpc>
                <a:spcPct val="120000"/>
              </a:lnSpc>
              <a:spcAft>
                <a:spcPts val="1200"/>
              </a:spcAft>
              <a:defRPr/>
            </a:pPr>
            <a:r>
              <a:rPr lang="cs-CZ" sz="1400" b="1" dirty="0">
                <a:solidFill>
                  <a:schemeClr val="tx2"/>
                </a:solidFill>
              </a:rPr>
              <a:t>Modularity</a:t>
            </a:r>
            <a:r>
              <a:rPr lang="cs-CZ" sz="1400" dirty="0">
                <a:solidFill>
                  <a:schemeClr val="tx2"/>
                </a:solidFill>
              </a:rPr>
              <a:t>: N/A</a:t>
            </a:r>
          </a:p>
        </p:txBody>
      </p:sp>
      <p:pic>
        <p:nvPicPr>
          <p:cNvPr id="23" name="Zástupný symbol obrázku 22" descr="Obsah obrázku text, elektronika&#10;&#10;Popis byl vytvořen automaticky">
            <a:extLst>
              <a:ext uri="{FF2B5EF4-FFF2-40B4-BE49-F238E27FC236}">
                <a16:creationId xmlns:a16="http://schemas.microsoft.com/office/drawing/2014/main" id="{6D4CA77B-DC02-4A0F-9D94-729935B224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0" r="20316" b="6779"/>
          <a:stretch/>
        </p:blipFill>
        <p:spPr>
          <a:xfrm>
            <a:off x="1019175" y="687657"/>
            <a:ext cx="4973252" cy="3953883"/>
          </a:xfrm>
        </p:spPr>
      </p:pic>
      <p:pic>
        <p:nvPicPr>
          <p:cNvPr id="15" name="Zástupný symbol obrázku 14" descr="Obsah obrázku elektronika&#10;&#10;Popis byl vytvořen automaticky">
            <a:extLst>
              <a:ext uri="{FF2B5EF4-FFF2-40B4-BE49-F238E27FC236}">
                <a16:creationId xmlns:a16="http://schemas.microsoft.com/office/drawing/2014/main" id="{C58AD112-3F34-4B08-AA36-8B9E1C1948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" r="16078"/>
          <a:stretch/>
        </p:blipFill>
        <p:spPr>
          <a:xfrm>
            <a:off x="6201161" y="687655"/>
            <a:ext cx="4973252" cy="3953883"/>
          </a:xfrm>
          <a:solidFill>
            <a:srgbClr val="5E5E5E"/>
          </a:solidFill>
        </p:spPr>
      </p:pic>
      <p:sp>
        <p:nvSpPr>
          <p:cNvPr id="16" name="TextBox 15"/>
          <p:cNvSpPr txBox="1"/>
          <p:nvPr/>
        </p:nvSpPr>
        <p:spPr>
          <a:xfrm>
            <a:off x="1019969" y="3934149"/>
            <a:ext cx="497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cs-CZ" sz="2000" b="1" dirty="0">
                <a:solidFill>
                  <a:srgbClr val="06C6D0"/>
                </a:solidFill>
              </a:rPr>
              <a:t>2N Access Unit 2.0</a:t>
            </a:r>
            <a:endParaRPr lang="en-US" sz="2000" b="1" dirty="0">
              <a:solidFill>
                <a:srgbClr val="06C6D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01162" y="1229449"/>
            <a:ext cx="497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cs-CZ" sz="2000" b="1" dirty="0">
                <a:solidFill>
                  <a:srgbClr val="06C6D0"/>
                </a:solidFill>
              </a:rPr>
              <a:t>2N Access Unit M</a:t>
            </a:r>
            <a:endParaRPr lang="en-US" sz="2000" b="1" dirty="0">
              <a:solidFill>
                <a:srgbClr val="06C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62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obrázku 2" descr="Obsah obrázku text&#10;&#10;Popis byl vytvořen automaticky">
            <a:extLst>
              <a:ext uri="{FF2B5EF4-FFF2-40B4-BE49-F238E27FC236}">
                <a16:creationId xmlns:a16="http://schemas.microsoft.com/office/drawing/2014/main" id="{8BEA2DA7-4B72-4BFD-AA04-36083222A60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2" r="15442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7115176" y="1577686"/>
            <a:ext cx="4059238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4400" b="1" dirty="0">
                <a:solidFill>
                  <a:schemeClr val="tx2"/>
                </a:solidFill>
                <a:latin typeface="+mj-lt"/>
              </a:rPr>
              <a:t>Agenda</a:t>
            </a:r>
            <a:endParaRPr lang="en-US" sz="4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258050" y="2450260"/>
            <a:ext cx="3916364" cy="246561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 marL="179388" indent="-179388">
              <a:spcBef>
                <a:spcPts val="1200"/>
              </a:spcBef>
              <a:buFont typeface="+mj-lt"/>
              <a:buAutoNum type="arabicPeriod"/>
              <a:defRPr/>
            </a:pPr>
            <a:r>
              <a:rPr lang="sv-SE" sz="1600" b="0" dirty="0">
                <a:solidFill>
                  <a:srgbClr val="05375D"/>
                </a:solidFill>
              </a:rPr>
              <a:t>The product</a:t>
            </a:r>
            <a:r>
              <a:rPr lang="cs-CZ" sz="1600" b="0" dirty="0">
                <a:solidFill>
                  <a:srgbClr val="05375D"/>
                </a:solidFill>
              </a:rPr>
              <a:t> </a:t>
            </a:r>
            <a:r>
              <a:rPr lang="cs-CZ" sz="1600" b="0" dirty="0" err="1">
                <a:solidFill>
                  <a:srgbClr val="05375D"/>
                </a:solidFill>
              </a:rPr>
              <a:t>family</a:t>
            </a:r>
            <a:r>
              <a:rPr lang="cs-CZ" sz="1600" b="0" dirty="0">
                <a:solidFill>
                  <a:srgbClr val="05375D"/>
                </a:solidFill>
              </a:rPr>
              <a:t> - </a:t>
            </a:r>
            <a:r>
              <a:rPr lang="cs-CZ" sz="1600" b="0" dirty="0" err="1">
                <a:solidFill>
                  <a:srgbClr val="05375D"/>
                </a:solidFill>
              </a:rPr>
              <a:t>introduction</a:t>
            </a:r>
            <a:endParaRPr lang="sv-SE" sz="1600" b="0" dirty="0">
              <a:solidFill>
                <a:srgbClr val="05375D"/>
              </a:solidFill>
            </a:endParaRPr>
          </a:p>
          <a:p>
            <a:pPr marL="179388" indent="-179388">
              <a:spcBef>
                <a:spcPts val="1200"/>
              </a:spcBef>
              <a:buFont typeface="+mj-lt"/>
              <a:buAutoNum type="arabicPeriod"/>
              <a:defRPr/>
            </a:pPr>
            <a:r>
              <a:rPr lang="sv-SE" sz="1600" b="0" dirty="0">
                <a:solidFill>
                  <a:srgbClr val="05375D"/>
                </a:solidFill>
              </a:rPr>
              <a:t>Typical use cases</a:t>
            </a:r>
          </a:p>
          <a:p>
            <a:pPr marL="179388" indent="-179388">
              <a:spcBef>
                <a:spcPts val="1200"/>
              </a:spcBef>
              <a:buFont typeface="+mj-lt"/>
              <a:buAutoNum type="arabicPeriod"/>
              <a:defRPr/>
            </a:pPr>
            <a:r>
              <a:rPr lang="sv-SE" sz="1600" b="0" dirty="0">
                <a:solidFill>
                  <a:srgbClr val="05375D"/>
                </a:solidFill>
              </a:rPr>
              <a:t>Mounting and accessories</a:t>
            </a:r>
            <a:endParaRPr lang="cs-CZ" sz="1600" b="0" dirty="0">
              <a:solidFill>
                <a:srgbClr val="05375D"/>
              </a:solidFill>
            </a:endParaRPr>
          </a:p>
          <a:p>
            <a:pPr marL="179388" indent="-179388">
              <a:spcBef>
                <a:spcPts val="1200"/>
              </a:spcBef>
              <a:buFont typeface="+mj-lt"/>
              <a:buAutoNum type="arabicPeriod"/>
              <a:defRPr/>
            </a:pPr>
            <a:r>
              <a:rPr lang="cs-CZ" sz="1600" dirty="0" err="1">
                <a:solidFill>
                  <a:srgbClr val="05375D"/>
                </a:solidFill>
              </a:rPr>
              <a:t>Administration</a:t>
            </a:r>
            <a:endParaRPr lang="sv-SE" sz="1600" b="0" dirty="0">
              <a:solidFill>
                <a:srgbClr val="05375D"/>
              </a:solidFill>
            </a:endParaRPr>
          </a:p>
          <a:p>
            <a:pPr marL="179388" indent="-179388">
              <a:spcBef>
                <a:spcPts val="1200"/>
              </a:spcBef>
              <a:buFont typeface="+mj-lt"/>
              <a:buAutoNum type="arabicPeriod"/>
              <a:defRPr/>
            </a:pPr>
            <a:r>
              <a:rPr lang="sv-SE" sz="1600" b="0" dirty="0">
                <a:solidFill>
                  <a:srgbClr val="05375D"/>
                </a:solidFill>
              </a:rPr>
              <a:t>Product comparison</a:t>
            </a:r>
          </a:p>
        </p:txBody>
      </p:sp>
    </p:spTree>
    <p:extLst>
      <p:ext uri="{BB962C8B-B14F-4D97-AF65-F5344CB8AC3E}">
        <p14:creationId xmlns:p14="http://schemas.microsoft.com/office/powerpoint/2010/main" val="351192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8" name="Straight Connector 14">
            <a:extLst>
              <a:ext uri="{FF2B5EF4-FFF2-40B4-BE49-F238E27FC236}">
                <a16:creationId xmlns:a16="http://schemas.microsoft.com/office/drawing/2014/main" id="{F7E22491-7A5C-4594-8E47-309A8B6EEBEC}"/>
              </a:ext>
            </a:extLst>
          </p:cNvPr>
          <p:cNvCxnSpPr>
            <a:cxnSpLocks/>
          </p:cNvCxnSpPr>
          <p:nvPr/>
        </p:nvCxnSpPr>
        <p:spPr>
          <a:xfrm flipH="1">
            <a:off x="1018381" y="3617943"/>
            <a:ext cx="10155238" cy="0"/>
          </a:xfrm>
          <a:prstGeom prst="line">
            <a:avLst/>
          </a:prstGeom>
          <a:ln w="12700">
            <a:solidFill>
              <a:schemeClr val="tx1">
                <a:alpha val="2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Obrázek 2">
            <a:extLst>
              <a:ext uri="{FF2B5EF4-FFF2-40B4-BE49-F238E27FC236}">
                <a16:creationId xmlns:a16="http://schemas.microsoft.com/office/drawing/2014/main" id="{DFD3F8C4-FF83-4241-AC96-7A704F76C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74" y="1294526"/>
            <a:ext cx="1961562" cy="144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Obrázek 5">
            <a:extLst>
              <a:ext uri="{FF2B5EF4-FFF2-40B4-BE49-F238E27FC236}">
                <a16:creationId xmlns:a16="http://schemas.microsoft.com/office/drawing/2014/main" id="{9BA23220-B9A5-4E72-9BC4-DE6B0B510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348" y="3619240"/>
            <a:ext cx="1960142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Obrázek 2">
            <a:extLst>
              <a:ext uri="{FF2B5EF4-FFF2-40B4-BE49-F238E27FC236}">
                <a16:creationId xmlns:a16="http://schemas.microsoft.com/office/drawing/2014/main" id="{C4FE963A-33D6-407D-9F3A-43A51CB56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566" y="3619243"/>
            <a:ext cx="1958180" cy="144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ástupný symbol pro text 39">
            <a:extLst>
              <a:ext uri="{FF2B5EF4-FFF2-40B4-BE49-F238E27FC236}">
                <a16:creationId xmlns:a16="http://schemas.microsoft.com/office/drawing/2014/main" id="{BC9CB34E-C1F0-4860-8B54-0250C8DB2F9D}"/>
              </a:ext>
            </a:extLst>
          </p:cNvPr>
          <p:cNvSpPr txBox="1">
            <a:spLocks/>
          </p:cNvSpPr>
          <p:nvPr/>
        </p:nvSpPr>
        <p:spPr>
          <a:xfrm>
            <a:off x="9150929" y="5167570"/>
            <a:ext cx="2723514" cy="14446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 err="1">
                <a:solidFill>
                  <a:srgbClr val="002F55"/>
                </a:solidFill>
                <a:latin typeface="+mn-lt"/>
              </a:rPr>
              <a:t>Touch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rgbClr val="002F55"/>
                </a:solidFill>
                <a:latin typeface="+mn-lt"/>
              </a:rPr>
              <a:t>Keypad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 </a:t>
            </a:r>
            <a:r>
              <a:rPr lang="en-US" sz="1600" dirty="0">
                <a:solidFill>
                  <a:srgbClr val="002F55"/>
                </a:solidFill>
                <a:latin typeface="+mn-lt"/>
              </a:rPr>
              <a:t>&amp; 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RFID</a:t>
            </a:r>
          </a:p>
          <a:p>
            <a:pPr marL="0" indent="0" algn="ctr" eaLnBrk="1" hangingPunct="1">
              <a:spcBef>
                <a:spcPts val="1200"/>
              </a:spcBef>
              <a:defRPr/>
            </a:pPr>
            <a:r>
              <a:rPr lang="cs-CZ" sz="1200" b="0" dirty="0">
                <a:solidFill>
                  <a:srgbClr val="002F55"/>
                </a:solidFill>
                <a:latin typeface="+mn-lt"/>
              </a:rPr>
              <a:t>(125kHz, </a:t>
            </a:r>
            <a:r>
              <a:rPr lang="cs-CZ" sz="1200" b="0" dirty="0" err="1">
                <a:solidFill>
                  <a:srgbClr val="002F55"/>
                </a:solidFill>
                <a:latin typeface="+mn-lt"/>
              </a:rPr>
              <a:t>secured</a:t>
            </a:r>
            <a:r>
              <a:rPr lang="cs-CZ" sz="1200" b="0" dirty="0">
                <a:solidFill>
                  <a:srgbClr val="002F55"/>
                </a:solidFill>
                <a:latin typeface="+mn-lt"/>
              </a:rPr>
              <a:t> 13.56MHz, NFC)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01852-001</a:t>
            </a:r>
          </a:p>
        </p:txBody>
      </p:sp>
      <p:sp>
        <p:nvSpPr>
          <p:cNvPr id="39" name="Zástupný symbol pro text 39">
            <a:extLst>
              <a:ext uri="{FF2B5EF4-FFF2-40B4-BE49-F238E27FC236}">
                <a16:creationId xmlns:a16="http://schemas.microsoft.com/office/drawing/2014/main" id="{F27A0390-041D-49EF-958B-1FAFD0022ACE}"/>
              </a:ext>
            </a:extLst>
          </p:cNvPr>
          <p:cNvSpPr txBox="1">
            <a:spLocks/>
          </p:cNvSpPr>
          <p:nvPr/>
        </p:nvSpPr>
        <p:spPr>
          <a:xfrm>
            <a:off x="6181662" y="5167571"/>
            <a:ext cx="2723514" cy="14446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>
                <a:solidFill>
                  <a:srgbClr val="002F55"/>
                </a:solidFill>
                <a:latin typeface="+mn-lt"/>
              </a:rPr>
              <a:t>Bluetooth </a:t>
            </a:r>
            <a:r>
              <a:rPr lang="en-US" sz="1600" dirty="0">
                <a:solidFill>
                  <a:srgbClr val="002F55"/>
                </a:solidFill>
                <a:latin typeface="+mn-lt"/>
              </a:rPr>
              <a:t>&amp; 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RFID</a:t>
            </a:r>
          </a:p>
          <a:p>
            <a:pPr marL="0" indent="0" algn="ctr" eaLnBrk="1" hangingPunct="1">
              <a:spcBef>
                <a:spcPts val="1200"/>
              </a:spcBef>
              <a:defRPr/>
            </a:pPr>
            <a:r>
              <a:rPr lang="cs-CZ" sz="1200" b="0" dirty="0">
                <a:solidFill>
                  <a:srgbClr val="002F55"/>
                </a:solidFill>
                <a:latin typeface="+mn-lt"/>
              </a:rPr>
              <a:t>(125kHz, </a:t>
            </a:r>
            <a:r>
              <a:rPr lang="cs-CZ" sz="1200" b="0" dirty="0" err="1">
                <a:solidFill>
                  <a:srgbClr val="002F55"/>
                </a:solidFill>
                <a:latin typeface="+mn-lt"/>
              </a:rPr>
              <a:t>secured</a:t>
            </a:r>
            <a:r>
              <a:rPr lang="cs-CZ" sz="1200" b="0" dirty="0">
                <a:solidFill>
                  <a:srgbClr val="002F55"/>
                </a:solidFill>
                <a:latin typeface="+mn-lt"/>
              </a:rPr>
              <a:t> 13.56MHz, NFC)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>
                <a:solidFill>
                  <a:srgbClr val="002F55"/>
                </a:solidFill>
                <a:latin typeface="+mn-lt"/>
              </a:rPr>
              <a:t>01851-001</a:t>
            </a:r>
          </a:p>
        </p:txBody>
      </p:sp>
      <p:sp>
        <p:nvSpPr>
          <p:cNvPr id="40" name="Zástupný symbol pro text 39">
            <a:extLst>
              <a:ext uri="{FF2B5EF4-FFF2-40B4-BE49-F238E27FC236}">
                <a16:creationId xmlns:a16="http://schemas.microsoft.com/office/drawing/2014/main" id="{BC34F77B-1DDF-4ABB-8973-4440D6FBCBC4}"/>
              </a:ext>
            </a:extLst>
          </p:cNvPr>
          <p:cNvSpPr txBox="1">
            <a:spLocks/>
          </p:cNvSpPr>
          <p:nvPr/>
        </p:nvSpPr>
        <p:spPr>
          <a:xfrm>
            <a:off x="242098" y="2806233"/>
            <a:ext cx="2723514" cy="6694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>
                <a:solidFill>
                  <a:srgbClr val="002F55"/>
                </a:solidFill>
                <a:latin typeface="+mn-lt"/>
              </a:rPr>
              <a:t>RFID </a:t>
            </a:r>
            <a:r>
              <a:rPr lang="cs-CZ" sz="1400" b="0" dirty="0">
                <a:solidFill>
                  <a:srgbClr val="002F55"/>
                </a:solidFill>
                <a:latin typeface="+mn-lt"/>
              </a:rPr>
              <a:t>(125kHz)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02137-001</a:t>
            </a:r>
          </a:p>
        </p:txBody>
      </p:sp>
      <p:pic>
        <p:nvPicPr>
          <p:cNvPr id="41" name="Obrázek 2">
            <a:extLst>
              <a:ext uri="{FF2B5EF4-FFF2-40B4-BE49-F238E27FC236}">
                <a16:creationId xmlns:a16="http://schemas.microsoft.com/office/drawing/2014/main" id="{A931B52E-64BD-4535-8B79-BB409F8B6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4" y="3616651"/>
            <a:ext cx="1961562" cy="144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Obrázek 2">
            <a:extLst>
              <a:ext uri="{FF2B5EF4-FFF2-40B4-BE49-F238E27FC236}">
                <a16:creationId xmlns:a16="http://schemas.microsoft.com/office/drawing/2014/main" id="{90B66BF3-3EA1-46F9-B4F6-26B6F459C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552" y="3616651"/>
            <a:ext cx="1961562" cy="144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Zástupný symbol pro text 39">
            <a:extLst>
              <a:ext uri="{FF2B5EF4-FFF2-40B4-BE49-F238E27FC236}">
                <a16:creationId xmlns:a16="http://schemas.microsoft.com/office/drawing/2014/main" id="{58AD9A3C-5E95-4270-891B-68AF3B30D4EA}"/>
              </a:ext>
            </a:extLst>
          </p:cNvPr>
          <p:cNvSpPr txBox="1">
            <a:spLocks/>
          </p:cNvSpPr>
          <p:nvPr/>
        </p:nvSpPr>
        <p:spPr>
          <a:xfrm>
            <a:off x="242098" y="5167571"/>
            <a:ext cx="2723514" cy="14446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>
                <a:solidFill>
                  <a:srgbClr val="002F55"/>
                </a:solidFill>
                <a:latin typeface="+mn-lt"/>
              </a:rPr>
              <a:t>RFID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200" b="0" dirty="0">
                <a:solidFill>
                  <a:srgbClr val="002F55"/>
                </a:solidFill>
                <a:latin typeface="+mn-lt"/>
              </a:rPr>
              <a:t>(13.56MHz, NFC)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02142-001</a:t>
            </a:r>
          </a:p>
        </p:txBody>
      </p:sp>
      <p:sp>
        <p:nvSpPr>
          <p:cNvPr id="45" name="Zástupný symbol pro text 39">
            <a:extLst>
              <a:ext uri="{FF2B5EF4-FFF2-40B4-BE49-F238E27FC236}">
                <a16:creationId xmlns:a16="http://schemas.microsoft.com/office/drawing/2014/main" id="{1FF5DC21-F0AD-4519-A6F8-B504B611BB26}"/>
              </a:ext>
            </a:extLst>
          </p:cNvPr>
          <p:cNvSpPr txBox="1">
            <a:spLocks/>
          </p:cNvSpPr>
          <p:nvPr/>
        </p:nvSpPr>
        <p:spPr>
          <a:xfrm>
            <a:off x="3211365" y="5167572"/>
            <a:ext cx="2723514" cy="14446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>
                <a:solidFill>
                  <a:srgbClr val="002F55"/>
                </a:solidFill>
                <a:latin typeface="+mn-lt"/>
              </a:rPr>
              <a:t>RFID</a:t>
            </a:r>
          </a:p>
          <a:p>
            <a:pPr marL="0" indent="0" algn="ctr" eaLnBrk="1" hangingPunct="1">
              <a:spcBef>
                <a:spcPts val="1200"/>
              </a:spcBef>
              <a:defRPr/>
            </a:pPr>
            <a:r>
              <a:rPr lang="cs-CZ" sz="1200" b="0" dirty="0">
                <a:solidFill>
                  <a:srgbClr val="002F55"/>
                </a:solidFill>
                <a:latin typeface="+mn-lt"/>
              </a:rPr>
              <a:t>(125kHz, 13.56MHz, NFC)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02146-001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531D31E2-2D2A-423A-ABE9-3F950969DBBA}"/>
              </a:ext>
            </a:extLst>
          </p:cNvPr>
          <p:cNvGrpSpPr/>
          <p:nvPr/>
        </p:nvGrpSpPr>
        <p:grpSpPr>
          <a:xfrm>
            <a:off x="3594032" y="1294526"/>
            <a:ext cx="1958180" cy="1444622"/>
            <a:chOff x="9532566" y="882372"/>
            <a:chExt cx="1958180" cy="1444622"/>
          </a:xfrm>
        </p:grpSpPr>
        <p:pic>
          <p:nvPicPr>
            <p:cNvPr id="52" name="Obrázek 2">
              <a:extLst>
                <a:ext uri="{FF2B5EF4-FFF2-40B4-BE49-F238E27FC236}">
                  <a16:creationId xmlns:a16="http://schemas.microsoft.com/office/drawing/2014/main" id="{72C398C4-9336-4586-8CCD-35EADB1AE6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2566" y="882372"/>
              <a:ext cx="1958180" cy="1444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D20617B6-1E7F-4A42-AAA8-6E1488FAD6BA}"/>
                </a:ext>
              </a:extLst>
            </p:cNvPr>
            <p:cNvSpPr/>
            <p:nvPr/>
          </p:nvSpPr>
          <p:spPr>
            <a:xfrm>
              <a:off x="10418922" y="1621767"/>
              <a:ext cx="185468" cy="11213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3" name="Zástupný symbol pro text 39">
            <a:extLst>
              <a:ext uri="{FF2B5EF4-FFF2-40B4-BE49-F238E27FC236}">
                <a16:creationId xmlns:a16="http://schemas.microsoft.com/office/drawing/2014/main" id="{7FEA28CE-0A4F-484C-B064-6AB51F107333}"/>
              </a:ext>
            </a:extLst>
          </p:cNvPr>
          <p:cNvSpPr txBox="1">
            <a:spLocks/>
          </p:cNvSpPr>
          <p:nvPr/>
        </p:nvSpPr>
        <p:spPr>
          <a:xfrm>
            <a:off x="3211365" y="2806233"/>
            <a:ext cx="2723514" cy="804874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 err="1">
                <a:solidFill>
                  <a:srgbClr val="002F55"/>
                </a:solidFill>
                <a:latin typeface="+mn-lt"/>
              </a:rPr>
              <a:t>Touch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rgbClr val="002F55"/>
                </a:solidFill>
                <a:latin typeface="+mn-lt"/>
              </a:rPr>
              <a:t>keypad</a:t>
            </a:r>
            <a:endParaRPr lang="cs-CZ" sz="1600" dirty="0">
              <a:solidFill>
                <a:srgbClr val="002F55"/>
              </a:solidFill>
              <a:latin typeface="+mn-lt"/>
            </a:endParaRP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02262-001</a:t>
            </a:r>
          </a:p>
        </p:txBody>
      </p:sp>
      <p:sp>
        <p:nvSpPr>
          <p:cNvPr id="55" name="Zástupný symbol pro text 39">
            <a:extLst>
              <a:ext uri="{FF2B5EF4-FFF2-40B4-BE49-F238E27FC236}">
                <a16:creationId xmlns:a16="http://schemas.microsoft.com/office/drawing/2014/main" id="{919474C1-5BD8-4D7C-9859-0A26B5A7156C}"/>
              </a:ext>
            </a:extLst>
          </p:cNvPr>
          <p:cNvSpPr txBox="1">
            <a:spLocks/>
          </p:cNvSpPr>
          <p:nvPr/>
        </p:nvSpPr>
        <p:spPr>
          <a:xfrm>
            <a:off x="6180583" y="2806232"/>
            <a:ext cx="2723514" cy="804874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 err="1">
                <a:solidFill>
                  <a:srgbClr val="002F55"/>
                </a:solidFill>
                <a:latin typeface="+mn-lt"/>
              </a:rPr>
              <a:t>Fingerprint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rgbClr val="002F55"/>
                </a:solidFill>
                <a:latin typeface="+mn-lt"/>
              </a:rPr>
              <a:t>reader</a:t>
            </a:r>
            <a:endParaRPr lang="cs-CZ" sz="1600" dirty="0">
              <a:solidFill>
                <a:srgbClr val="002F55"/>
              </a:solidFill>
              <a:latin typeface="+mn-lt"/>
            </a:endParaRP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02263-001</a:t>
            </a:r>
          </a:p>
        </p:txBody>
      </p:sp>
      <p:sp>
        <p:nvSpPr>
          <p:cNvPr id="56" name="TextBox 1">
            <a:extLst>
              <a:ext uri="{FF2B5EF4-FFF2-40B4-BE49-F238E27FC236}">
                <a16:creationId xmlns:a16="http://schemas.microsoft.com/office/drawing/2014/main" id="{0C2BDB42-4C2B-4B46-A72E-A0527394194E}"/>
              </a:ext>
            </a:extLst>
          </p:cNvPr>
          <p:cNvSpPr txBox="1"/>
          <p:nvPr/>
        </p:nvSpPr>
        <p:spPr>
          <a:xfrm>
            <a:off x="1019175" y="686125"/>
            <a:ext cx="671007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3600" b="1" dirty="0">
                <a:solidFill>
                  <a:schemeClr val="tx2"/>
                </a:solidFill>
                <a:latin typeface="+mj-lt"/>
              </a:rPr>
              <a:t>2N Access Unit 2.0</a:t>
            </a:r>
            <a:endParaRPr lang="en-US" sz="3600" b="1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727BD88E-7AA3-45EA-A333-BCC70761CFB1}"/>
              </a:ext>
            </a:extLst>
          </p:cNvPr>
          <p:cNvGrpSpPr/>
          <p:nvPr/>
        </p:nvGrpSpPr>
        <p:grpSpPr>
          <a:xfrm>
            <a:off x="6373520" y="1277056"/>
            <a:ext cx="2335580" cy="1602792"/>
            <a:chOff x="9343866" y="1277056"/>
            <a:chExt cx="2335580" cy="1602792"/>
          </a:xfrm>
        </p:grpSpPr>
        <p:pic>
          <p:nvPicPr>
            <p:cNvPr id="10" name="Obrázek 9" descr="Obsah obrázku interiér&#10;&#10;Popis byl vytvořen automaticky">
              <a:extLst>
                <a:ext uri="{FF2B5EF4-FFF2-40B4-BE49-F238E27FC236}">
                  <a16:creationId xmlns:a16="http://schemas.microsoft.com/office/drawing/2014/main" id="{71329823-C19E-4648-B717-6380EA88F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3866" y="1277056"/>
              <a:ext cx="2335580" cy="1602792"/>
            </a:xfrm>
            <a:prstGeom prst="rect">
              <a:avLst/>
            </a:prstGeom>
          </p:spPr>
        </p:pic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613854BC-572E-47A1-90FE-2F5EEDBA466A}"/>
                </a:ext>
              </a:extLst>
            </p:cNvPr>
            <p:cNvSpPr/>
            <p:nvPr/>
          </p:nvSpPr>
          <p:spPr>
            <a:xfrm>
              <a:off x="10750646" y="2678707"/>
              <a:ext cx="181155" cy="14664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3728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ástupný symbol pro text 39">
            <a:extLst>
              <a:ext uri="{FF2B5EF4-FFF2-40B4-BE49-F238E27FC236}">
                <a16:creationId xmlns:a16="http://schemas.microsoft.com/office/drawing/2014/main" id="{BC34F77B-1DDF-4ABB-8973-4440D6FBCBC4}"/>
              </a:ext>
            </a:extLst>
          </p:cNvPr>
          <p:cNvSpPr txBox="1">
            <a:spLocks/>
          </p:cNvSpPr>
          <p:nvPr/>
        </p:nvSpPr>
        <p:spPr>
          <a:xfrm>
            <a:off x="3372486" y="4852113"/>
            <a:ext cx="2723514" cy="6694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 err="1">
                <a:solidFill>
                  <a:srgbClr val="002F55"/>
                </a:solidFill>
                <a:latin typeface="+mn-lt"/>
              </a:rPr>
              <a:t>Frame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 – flush </a:t>
            </a:r>
            <a:r>
              <a:rPr lang="cs-CZ" sz="1600" dirty="0" err="1">
                <a:solidFill>
                  <a:srgbClr val="002F55"/>
                </a:solidFill>
                <a:latin typeface="+mn-lt"/>
              </a:rPr>
              <a:t>mount</a:t>
            </a:r>
            <a:endParaRPr lang="cs-CZ" sz="1600" dirty="0">
              <a:solidFill>
                <a:srgbClr val="002F55"/>
              </a:solidFill>
              <a:latin typeface="+mn-lt"/>
            </a:endParaRP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01278-001 (</a:t>
            </a:r>
            <a:r>
              <a:rPr kumimoji="0" lang="cs-CZ" sz="1600" i="0" u="none" strike="noStrike" kern="1200" cap="none" spc="0" normalizeH="0" baseline="0" noProof="0" dirty="0" err="1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nickel</a:t>
            </a: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)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>
                <a:solidFill>
                  <a:srgbClr val="002F55"/>
                </a:solidFill>
                <a:latin typeface="+mn-lt"/>
              </a:rPr>
              <a:t>01279-001 (</a:t>
            </a:r>
            <a:r>
              <a:rPr lang="cs-CZ" sz="1600" dirty="0" err="1">
                <a:solidFill>
                  <a:srgbClr val="002F55"/>
                </a:solidFill>
                <a:latin typeface="+mn-lt"/>
              </a:rPr>
              <a:t>black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)</a:t>
            </a:r>
            <a:endParaRPr kumimoji="0" lang="cs-CZ" sz="1600" i="0" u="none" strike="noStrike" kern="1200" cap="none" spc="0" normalizeH="0" baseline="0" noProof="0" dirty="0">
              <a:ln>
                <a:noFill/>
              </a:ln>
              <a:solidFill>
                <a:srgbClr val="002F55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3" name="Zástupný symbol pro text 39">
            <a:extLst>
              <a:ext uri="{FF2B5EF4-FFF2-40B4-BE49-F238E27FC236}">
                <a16:creationId xmlns:a16="http://schemas.microsoft.com/office/drawing/2014/main" id="{7FEA28CE-0A4F-484C-B064-6AB51F107333}"/>
              </a:ext>
            </a:extLst>
          </p:cNvPr>
          <p:cNvSpPr txBox="1">
            <a:spLocks/>
          </p:cNvSpPr>
          <p:nvPr/>
        </p:nvSpPr>
        <p:spPr>
          <a:xfrm>
            <a:off x="349410" y="4852113"/>
            <a:ext cx="2723514" cy="804874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 err="1">
                <a:solidFill>
                  <a:srgbClr val="002F55"/>
                </a:solidFill>
                <a:latin typeface="+mn-lt"/>
              </a:rPr>
              <a:t>Frame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 – </a:t>
            </a:r>
            <a:r>
              <a:rPr lang="cs-CZ" sz="1600" dirty="0" err="1">
                <a:solidFill>
                  <a:srgbClr val="002F55"/>
                </a:solidFill>
                <a:latin typeface="+mn-lt"/>
              </a:rPr>
              <a:t>surface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rgbClr val="002F55"/>
                </a:solidFill>
                <a:latin typeface="+mn-lt"/>
              </a:rPr>
              <a:t>mount</a:t>
            </a:r>
            <a:endParaRPr lang="cs-CZ" sz="1600" dirty="0">
              <a:solidFill>
                <a:srgbClr val="002F55"/>
              </a:solidFill>
              <a:latin typeface="+mn-lt"/>
            </a:endParaRP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01287-001 (</a:t>
            </a:r>
            <a:r>
              <a:rPr kumimoji="0" lang="cs-CZ" sz="1600" i="0" u="none" strike="noStrike" kern="1200" cap="none" spc="0" normalizeH="0" baseline="0" noProof="0" dirty="0" err="1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nickel</a:t>
            </a: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)</a:t>
            </a:r>
          </a:p>
          <a:p>
            <a:pPr marL="0" indent="0" algn="ctr" eaLnBrk="1" hangingPunct="1">
              <a:spcBef>
                <a:spcPts val="0"/>
              </a:spcBef>
              <a:defRPr/>
            </a:pPr>
            <a:r>
              <a:rPr lang="cs-CZ" sz="1600" dirty="0">
                <a:solidFill>
                  <a:srgbClr val="002F55"/>
                </a:solidFill>
                <a:latin typeface="+mn-lt"/>
              </a:rPr>
              <a:t>01288-001</a:t>
            </a: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 (</a:t>
            </a:r>
            <a:r>
              <a:rPr kumimoji="0" lang="cs-CZ" sz="1600" i="0" u="none" strike="noStrike" kern="1200" cap="none" spc="0" normalizeH="0" baseline="0" noProof="0" dirty="0" err="1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black</a:t>
            </a: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)</a:t>
            </a:r>
          </a:p>
        </p:txBody>
      </p:sp>
      <p:sp>
        <p:nvSpPr>
          <p:cNvPr id="54" name="Zástupný symbol pro text 39">
            <a:extLst>
              <a:ext uri="{FF2B5EF4-FFF2-40B4-BE49-F238E27FC236}">
                <a16:creationId xmlns:a16="http://schemas.microsoft.com/office/drawing/2014/main" id="{6EEFA460-C758-4038-84A0-707BAD30FC02}"/>
              </a:ext>
            </a:extLst>
          </p:cNvPr>
          <p:cNvSpPr txBox="1">
            <a:spLocks/>
          </p:cNvSpPr>
          <p:nvPr/>
        </p:nvSpPr>
        <p:spPr>
          <a:xfrm>
            <a:off x="6181662" y="4852113"/>
            <a:ext cx="2723514" cy="804874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 err="1">
                <a:solidFill>
                  <a:srgbClr val="002F55"/>
                </a:solidFill>
                <a:latin typeface="+mn-lt"/>
              </a:rPr>
              <a:t>Backplate</a:t>
            </a:r>
            <a:endParaRPr lang="cs-CZ" sz="1600" dirty="0">
              <a:solidFill>
                <a:srgbClr val="002F55"/>
              </a:solidFill>
              <a:latin typeface="+mn-lt"/>
            </a:endParaRP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01293-001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>
                <a:solidFill>
                  <a:srgbClr val="002F55"/>
                </a:solidFill>
                <a:latin typeface="+mn-lt"/>
              </a:rPr>
              <a:t>Gang plate – 1 module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01524-001</a:t>
            </a:r>
          </a:p>
        </p:txBody>
      </p:sp>
      <p:sp>
        <p:nvSpPr>
          <p:cNvPr id="55" name="Zástupný symbol pro text 39">
            <a:extLst>
              <a:ext uri="{FF2B5EF4-FFF2-40B4-BE49-F238E27FC236}">
                <a16:creationId xmlns:a16="http://schemas.microsoft.com/office/drawing/2014/main" id="{919474C1-5BD8-4D7C-9859-0A26B5A7156C}"/>
              </a:ext>
            </a:extLst>
          </p:cNvPr>
          <p:cNvSpPr txBox="1">
            <a:spLocks/>
          </p:cNvSpPr>
          <p:nvPr/>
        </p:nvSpPr>
        <p:spPr>
          <a:xfrm>
            <a:off x="9150929" y="4852113"/>
            <a:ext cx="2723514" cy="804874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>
                <a:solidFill>
                  <a:srgbClr val="002F55"/>
                </a:solidFill>
                <a:latin typeface="+mn-lt"/>
              </a:rPr>
              <a:t>Flush </a:t>
            </a:r>
            <a:r>
              <a:rPr lang="cs-CZ" sz="1600" dirty="0" err="1">
                <a:solidFill>
                  <a:srgbClr val="002F55"/>
                </a:solidFill>
                <a:latin typeface="+mn-lt"/>
              </a:rPr>
              <a:t>installation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 box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01284-001</a:t>
            </a:r>
          </a:p>
        </p:txBody>
      </p:sp>
      <p:sp>
        <p:nvSpPr>
          <p:cNvPr id="56" name="TextBox 1">
            <a:extLst>
              <a:ext uri="{FF2B5EF4-FFF2-40B4-BE49-F238E27FC236}">
                <a16:creationId xmlns:a16="http://schemas.microsoft.com/office/drawing/2014/main" id="{0C2BDB42-4C2B-4B46-A72E-A0527394194E}"/>
              </a:ext>
            </a:extLst>
          </p:cNvPr>
          <p:cNvSpPr txBox="1"/>
          <p:nvPr/>
        </p:nvSpPr>
        <p:spPr>
          <a:xfrm>
            <a:off x="1019175" y="686125"/>
            <a:ext cx="6710076" cy="113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3600" b="1" dirty="0">
                <a:solidFill>
                  <a:schemeClr val="tx2"/>
                </a:solidFill>
                <a:latin typeface="+mj-lt"/>
              </a:rPr>
              <a:t>2N Access Unit 2.0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cs-CZ" sz="2800" dirty="0" err="1">
                <a:solidFill>
                  <a:schemeClr val="tx2"/>
                </a:solidFill>
              </a:rPr>
              <a:t>Mounting</a:t>
            </a:r>
            <a:r>
              <a:rPr lang="cs-CZ" sz="2800" dirty="0">
                <a:solidFill>
                  <a:schemeClr val="tx2"/>
                </a:solidFill>
              </a:rPr>
              <a:t> </a:t>
            </a:r>
            <a:r>
              <a:rPr lang="cs-CZ" sz="2800" dirty="0" err="1">
                <a:solidFill>
                  <a:schemeClr val="tx2"/>
                </a:solidFill>
              </a:rPr>
              <a:t>accessories</a:t>
            </a:r>
            <a:endParaRPr lang="en-US" sz="2800" dirty="0">
              <a:solidFill>
                <a:schemeClr val="tx2"/>
              </a:solidFill>
            </a:endParaRPr>
          </a:p>
        </p:txBody>
      </p: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43217081-84BE-4553-B1E7-76373EABE330}"/>
              </a:ext>
            </a:extLst>
          </p:cNvPr>
          <p:cNvGrpSpPr/>
          <p:nvPr/>
        </p:nvGrpSpPr>
        <p:grpSpPr>
          <a:xfrm>
            <a:off x="3454812" y="2209809"/>
            <a:ext cx="2236619" cy="2330079"/>
            <a:chOff x="4341106" y="3676859"/>
            <a:chExt cx="2236619" cy="2330079"/>
          </a:xfrm>
        </p:grpSpPr>
        <p:pic>
          <p:nvPicPr>
            <p:cNvPr id="8" name="Obrázek 7" descr="Obsah obrázku text, monitor, černá, obrazovka&#10;&#10;Popis byl vytvořen automaticky">
              <a:extLst>
                <a:ext uri="{FF2B5EF4-FFF2-40B4-BE49-F238E27FC236}">
                  <a16:creationId xmlns:a16="http://schemas.microsoft.com/office/drawing/2014/main" id="{0F96AC9D-864F-4622-88EF-D419660D1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481" y="3676859"/>
              <a:ext cx="1667244" cy="1888464"/>
            </a:xfrm>
            <a:prstGeom prst="rect">
              <a:avLst/>
            </a:prstGeom>
          </p:spPr>
        </p:pic>
        <p:pic>
          <p:nvPicPr>
            <p:cNvPr id="6" name="Obrázek 5" descr="Obsah obrázku text, monitor, jízdní, rámeček obrázku&#10;&#10;Popis byl vytvořen automaticky">
              <a:extLst>
                <a:ext uri="{FF2B5EF4-FFF2-40B4-BE49-F238E27FC236}">
                  <a16:creationId xmlns:a16="http://schemas.microsoft.com/office/drawing/2014/main" id="{E611FFA6-FDD6-4EF3-92B8-06D77C7DD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1106" y="4117710"/>
              <a:ext cx="1667244" cy="1889228"/>
            </a:xfrm>
            <a:prstGeom prst="rect">
              <a:avLst/>
            </a:prstGeom>
          </p:spPr>
        </p:pic>
      </p:grp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71ED0D96-04F8-4AF2-8616-3C15CD66E067}"/>
              </a:ext>
            </a:extLst>
          </p:cNvPr>
          <p:cNvGrpSpPr/>
          <p:nvPr/>
        </p:nvGrpSpPr>
        <p:grpSpPr>
          <a:xfrm>
            <a:off x="695076" y="2304020"/>
            <a:ext cx="2082482" cy="2249960"/>
            <a:chOff x="979748" y="3716727"/>
            <a:chExt cx="2082482" cy="2249960"/>
          </a:xfrm>
        </p:grpSpPr>
        <p:pic>
          <p:nvPicPr>
            <p:cNvPr id="15" name="Obrázek 14" descr="Obsah obrázku monitor, černá, obrazovka, tmavé&#10;&#10;Popis byl vytvořen automaticky">
              <a:extLst>
                <a:ext uri="{FF2B5EF4-FFF2-40B4-BE49-F238E27FC236}">
                  <a16:creationId xmlns:a16="http://schemas.microsoft.com/office/drawing/2014/main" id="{4C62AC3B-33F9-40B3-888C-F87124DC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454" y="3716727"/>
              <a:ext cx="1626776" cy="1888463"/>
            </a:xfrm>
            <a:prstGeom prst="rect">
              <a:avLst/>
            </a:prstGeom>
          </p:spPr>
        </p:pic>
        <p:pic>
          <p:nvPicPr>
            <p:cNvPr id="11" name="Obrázek 10" descr="Obsah obrázku text, monitor, obrazovka, rámeček obrázku&#10;&#10;Popis byl vytvořen automaticky">
              <a:extLst>
                <a:ext uri="{FF2B5EF4-FFF2-40B4-BE49-F238E27FC236}">
                  <a16:creationId xmlns:a16="http://schemas.microsoft.com/office/drawing/2014/main" id="{D542AC41-3EDD-4118-8702-D1328B566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748" y="4157961"/>
              <a:ext cx="1578113" cy="1808726"/>
            </a:xfrm>
            <a:prstGeom prst="rect">
              <a:avLst/>
            </a:prstGeom>
          </p:spPr>
        </p:pic>
      </p:grpSp>
      <p:pic>
        <p:nvPicPr>
          <p:cNvPr id="21" name="Obrázek 20" descr="Obsah obrázku text, bílá, čtverec&#10;&#10;Popis byl vytvořen automaticky">
            <a:extLst>
              <a:ext uri="{FF2B5EF4-FFF2-40B4-BE49-F238E27FC236}">
                <a16:creationId xmlns:a16="http://schemas.microsoft.com/office/drawing/2014/main" id="{69810CBA-AAEB-409E-926E-F58A144A58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958" y="2189062"/>
            <a:ext cx="2339456" cy="236308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97E8818-55B1-49B7-98AE-127A49BEF0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3972" y="2358119"/>
            <a:ext cx="1566534" cy="188922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30C89528-2DE7-4EE5-A23C-F2399F087D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82" y="2662920"/>
            <a:ext cx="1565417" cy="188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74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Zástupný symbol pro text 39">
            <a:extLst>
              <a:ext uri="{FF2B5EF4-FFF2-40B4-BE49-F238E27FC236}">
                <a16:creationId xmlns:a16="http://schemas.microsoft.com/office/drawing/2014/main" id="{BC9CB34E-C1F0-4860-8B54-0250C8DB2F9D}"/>
              </a:ext>
            </a:extLst>
          </p:cNvPr>
          <p:cNvSpPr txBox="1">
            <a:spLocks/>
          </p:cNvSpPr>
          <p:nvPr/>
        </p:nvSpPr>
        <p:spPr>
          <a:xfrm>
            <a:off x="9150929" y="4884524"/>
            <a:ext cx="2723514" cy="14446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 err="1">
                <a:solidFill>
                  <a:srgbClr val="002F55"/>
                </a:solidFill>
                <a:latin typeface="+mn-lt"/>
              </a:rPr>
              <a:t>Touch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rgbClr val="002F55"/>
                </a:solidFill>
                <a:latin typeface="+mn-lt"/>
              </a:rPr>
              <a:t>Keypad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 </a:t>
            </a:r>
            <a:r>
              <a:rPr lang="en-US" sz="1600" dirty="0">
                <a:solidFill>
                  <a:srgbClr val="002F55"/>
                </a:solidFill>
                <a:latin typeface="+mn-lt"/>
              </a:rPr>
              <a:t>&amp; 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RFID</a:t>
            </a:r>
          </a:p>
          <a:p>
            <a:pPr marL="0" indent="0" algn="ctr" eaLnBrk="1" hangingPunct="1">
              <a:spcBef>
                <a:spcPts val="1200"/>
              </a:spcBef>
              <a:defRPr/>
            </a:pPr>
            <a:r>
              <a:rPr lang="cs-CZ" sz="1200" b="0" dirty="0">
                <a:solidFill>
                  <a:srgbClr val="002F55"/>
                </a:solidFill>
                <a:latin typeface="+mn-lt"/>
              </a:rPr>
              <a:t>(125kHz, 13.56MHz, NFC)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02396-001</a:t>
            </a:r>
            <a:endParaRPr kumimoji="0" lang="cs-CZ" sz="1600" i="0" u="none" strike="noStrike" kern="1200" cap="none" spc="0" normalizeH="0" baseline="0" noProof="0" dirty="0">
              <a:ln>
                <a:noFill/>
              </a:ln>
              <a:solidFill>
                <a:srgbClr val="002F55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9" name="Zástupný symbol pro text 39">
            <a:extLst>
              <a:ext uri="{FF2B5EF4-FFF2-40B4-BE49-F238E27FC236}">
                <a16:creationId xmlns:a16="http://schemas.microsoft.com/office/drawing/2014/main" id="{F27A0390-041D-49EF-958B-1FAFD0022ACE}"/>
              </a:ext>
            </a:extLst>
          </p:cNvPr>
          <p:cNvSpPr txBox="1">
            <a:spLocks/>
          </p:cNvSpPr>
          <p:nvPr/>
        </p:nvSpPr>
        <p:spPr>
          <a:xfrm>
            <a:off x="6181662" y="4886695"/>
            <a:ext cx="2723514" cy="14446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>
                <a:solidFill>
                  <a:srgbClr val="002F55"/>
                </a:solidFill>
                <a:latin typeface="+mn-lt"/>
              </a:rPr>
              <a:t>Bluetooth </a:t>
            </a:r>
            <a:r>
              <a:rPr lang="en-US" sz="1600" dirty="0">
                <a:solidFill>
                  <a:srgbClr val="002F55"/>
                </a:solidFill>
                <a:latin typeface="+mn-lt"/>
              </a:rPr>
              <a:t>&amp; </a:t>
            </a:r>
            <a:r>
              <a:rPr lang="cs-CZ" sz="1600" dirty="0">
                <a:solidFill>
                  <a:srgbClr val="002F55"/>
                </a:solidFill>
                <a:latin typeface="+mn-lt"/>
              </a:rPr>
              <a:t>RFID</a:t>
            </a:r>
          </a:p>
          <a:p>
            <a:pPr marL="0" indent="0" algn="ctr" eaLnBrk="1" hangingPunct="1">
              <a:spcBef>
                <a:spcPts val="1200"/>
              </a:spcBef>
              <a:defRPr/>
            </a:pPr>
            <a:r>
              <a:rPr lang="cs-CZ" sz="1200" b="0" dirty="0">
                <a:solidFill>
                  <a:srgbClr val="002F55"/>
                </a:solidFill>
                <a:latin typeface="+mn-lt"/>
              </a:rPr>
              <a:t>(125kHz, 13.56MHz, NFC)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02395-001</a:t>
            </a:r>
          </a:p>
        </p:txBody>
      </p:sp>
      <p:sp>
        <p:nvSpPr>
          <p:cNvPr id="44" name="Zástupný symbol pro text 39">
            <a:extLst>
              <a:ext uri="{FF2B5EF4-FFF2-40B4-BE49-F238E27FC236}">
                <a16:creationId xmlns:a16="http://schemas.microsoft.com/office/drawing/2014/main" id="{58AD9A3C-5E95-4270-891B-68AF3B30D4EA}"/>
              </a:ext>
            </a:extLst>
          </p:cNvPr>
          <p:cNvSpPr txBox="1">
            <a:spLocks/>
          </p:cNvSpPr>
          <p:nvPr/>
        </p:nvSpPr>
        <p:spPr>
          <a:xfrm>
            <a:off x="242098" y="4886695"/>
            <a:ext cx="2723514" cy="14446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>
                <a:solidFill>
                  <a:srgbClr val="002F55"/>
                </a:solidFill>
                <a:latin typeface="+mn-lt"/>
              </a:rPr>
              <a:t>RFID</a:t>
            </a:r>
          </a:p>
          <a:p>
            <a:pPr marL="0" indent="0" algn="ctr" eaLnBrk="1" hangingPunct="1">
              <a:spcBef>
                <a:spcPts val="1200"/>
              </a:spcBef>
              <a:defRPr/>
            </a:pPr>
            <a:r>
              <a:rPr lang="cs-CZ" sz="1200" b="0" dirty="0">
                <a:solidFill>
                  <a:srgbClr val="002F55"/>
                </a:solidFill>
                <a:latin typeface="+mn-lt"/>
              </a:rPr>
              <a:t>(13.56MHz, NFC)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02393-001</a:t>
            </a:r>
          </a:p>
        </p:txBody>
      </p:sp>
      <p:sp>
        <p:nvSpPr>
          <p:cNvPr id="45" name="Zástupný symbol pro text 39">
            <a:extLst>
              <a:ext uri="{FF2B5EF4-FFF2-40B4-BE49-F238E27FC236}">
                <a16:creationId xmlns:a16="http://schemas.microsoft.com/office/drawing/2014/main" id="{1FF5DC21-F0AD-4519-A6F8-B504B611BB26}"/>
              </a:ext>
            </a:extLst>
          </p:cNvPr>
          <p:cNvSpPr txBox="1">
            <a:spLocks/>
          </p:cNvSpPr>
          <p:nvPr/>
        </p:nvSpPr>
        <p:spPr>
          <a:xfrm>
            <a:off x="3211365" y="4886696"/>
            <a:ext cx="2723514" cy="14446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341313" indent="-3429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500" b="1" kern="1200">
                <a:solidFill>
                  <a:srgbClr val="004E9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1363" indent="-28575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14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5986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i="1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5813" indent="-22860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600" dirty="0">
                <a:solidFill>
                  <a:srgbClr val="002F55"/>
                </a:solidFill>
                <a:latin typeface="+mn-lt"/>
              </a:rPr>
              <a:t>RFID</a:t>
            </a:r>
          </a:p>
          <a:p>
            <a:pPr marL="0" indent="0" algn="ctr" eaLnBrk="1" hangingPunct="1">
              <a:spcBef>
                <a:spcPts val="1200"/>
              </a:spcBef>
              <a:defRPr/>
            </a:pPr>
            <a:r>
              <a:rPr lang="cs-CZ" sz="1200" b="0" dirty="0">
                <a:solidFill>
                  <a:srgbClr val="002F55"/>
                </a:solidFill>
                <a:latin typeface="+mn-lt"/>
              </a:rPr>
              <a:t>(125kHz, 13.56MHz, NFC)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002F55"/>
                </a:solidFill>
                <a:effectLst/>
                <a:uLnTx/>
                <a:uFillTx/>
                <a:latin typeface="+mn-lt"/>
              </a:rPr>
              <a:t>02394-001</a:t>
            </a:r>
          </a:p>
        </p:txBody>
      </p:sp>
      <p:sp>
        <p:nvSpPr>
          <p:cNvPr id="56" name="TextBox 1">
            <a:extLst>
              <a:ext uri="{FF2B5EF4-FFF2-40B4-BE49-F238E27FC236}">
                <a16:creationId xmlns:a16="http://schemas.microsoft.com/office/drawing/2014/main" id="{0C2BDB42-4C2B-4B46-A72E-A0527394194E}"/>
              </a:ext>
            </a:extLst>
          </p:cNvPr>
          <p:cNvSpPr txBox="1"/>
          <p:nvPr/>
        </p:nvSpPr>
        <p:spPr>
          <a:xfrm>
            <a:off x="1019175" y="686125"/>
            <a:ext cx="671007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3600" b="1" dirty="0">
                <a:solidFill>
                  <a:schemeClr val="tx2"/>
                </a:solidFill>
                <a:latin typeface="+mj-lt"/>
              </a:rPr>
              <a:t>2N Access Unit M</a:t>
            </a:r>
            <a:endParaRPr lang="en-US" sz="36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1AE2BAF-A1BD-4567-A4F1-8579D4F1D3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488" y="1948002"/>
            <a:ext cx="1297861" cy="2748513"/>
          </a:xfrm>
          <a:prstGeom prst="rect">
            <a:avLst/>
          </a:prstGeom>
        </p:spPr>
      </p:pic>
      <p:pic>
        <p:nvPicPr>
          <p:cNvPr id="7" name="Obrázek 6" descr="Obsah obrázku text, černá, kartotéka&#10;&#10;Popis byl vytvořen automaticky">
            <a:extLst>
              <a:ext uri="{FF2B5EF4-FFF2-40B4-BE49-F238E27FC236}">
                <a16:creationId xmlns:a16="http://schemas.microsoft.com/office/drawing/2014/main" id="{99153766-3FA1-4811-8A97-59050AD5CB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755" y="1948002"/>
            <a:ext cx="1297862" cy="274851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CA6E234-47BC-4354-AF1D-2352BA6EA2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221" y="1948002"/>
            <a:ext cx="1297861" cy="2748514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D76A61D9-1E96-4A04-A8A2-F075EDA20E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54" y="1948001"/>
            <a:ext cx="1297861" cy="274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36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 descr="Obsah obrázku text, černá, kartotéka&#10;&#10;Popis byl vytvořen automaticky">
            <a:extLst>
              <a:ext uri="{FF2B5EF4-FFF2-40B4-BE49-F238E27FC236}">
                <a16:creationId xmlns:a16="http://schemas.microsoft.com/office/drawing/2014/main" id="{7458CD63-1ECB-4B2D-B52F-DFCC8BA54C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r="4082"/>
          <a:stretch>
            <a:fillRect/>
          </a:stretch>
        </p:blipFill>
        <p:spPr>
          <a:xfrm>
            <a:off x="0" y="205371"/>
            <a:ext cx="10880000" cy="6120000"/>
          </a:xfr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E8C52C01-F4C6-4854-9ACF-266BDDBABD2A}"/>
              </a:ext>
            </a:extLst>
          </p:cNvPr>
          <p:cNvSpPr/>
          <p:nvPr/>
        </p:nvSpPr>
        <p:spPr>
          <a:xfrm>
            <a:off x="5596798" y="738000"/>
            <a:ext cx="6595202" cy="6120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94EE2016-E8B6-4FE2-A2A5-E3B8921C69CB}"/>
              </a:ext>
            </a:extLst>
          </p:cNvPr>
          <p:cNvSpPr/>
          <p:nvPr/>
        </p:nvSpPr>
        <p:spPr>
          <a:xfrm>
            <a:off x="0" y="-1777"/>
            <a:ext cx="12192000" cy="88907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45594A75-9219-4D18-AB80-8AB7F28351E2}"/>
              </a:ext>
            </a:extLst>
          </p:cNvPr>
          <p:cNvSpPr/>
          <p:nvPr/>
        </p:nvSpPr>
        <p:spPr>
          <a:xfrm>
            <a:off x="0" y="6024737"/>
            <a:ext cx="12192000" cy="88907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523214EE-D4A0-4903-A129-3B70FD2DD8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94962" y="1094447"/>
            <a:ext cx="5934485" cy="5438071"/>
          </a:xfrm>
        </p:spPr>
        <p:txBody>
          <a:bodyPr anchor="t"/>
          <a:lstStyle/>
          <a:p>
            <a:pPr algn="l">
              <a:lnSpc>
                <a:spcPct val="100000"/>
              </a:lnSpc>
              <a:spcAft>
                <a:spcPts val="3600"/>
              </a:spcAft>
            </a:pPr>
            <a:r>
              <a:rPr lang="cs-CZ" sz="2800" b="0" dirty="0" err="1"/>
              <a:t>Easy</a:t>
            </a:r>
            <a:r>
              <a:rPr lang="cs-CZ" sz="2800" b="0" dirty="0"/>
              <a:t> </a:t>
            </a:r>
            <a:r>
              <a:rPr lang="cs-CZ" sz="2800" b="0" dirty="0" err="1"/>
              <a:t>quotation</a:t>
            </a:r>
            <a:r>
              <a:rPr lang="cs-CZ" sz="2800" b="0" dirty="0"/>
              <a:t> and </a:t>
            </a:r>
            <a:r>
              <a:rPr lang="cs-CZ" sz="2800" b="0" dirty="0" err="1"/>
              <a:t>quick</a:t>
            </a:r>
            <a:r>
              <a:rPr lang="cs-CZ" sz="2800" b="0" dirty="0"/>
              <a:t> </a:t>
            </a:r>
            <a:r>
              <a:rPr lang="cs-CZ" sz="2800" b="0" dirty="0" err="1"/>
              <a:t>installation</a:t>
            </a:r>
            <a:endParaRPr lang="cs-CZ" sz="2800" b="0" dirty="0"/>
          </a:p>
          <a:p>
            <a:pPr algn="l">
              <a:lnSpc>
                <a:spcPct val="100000"/>
              </a:lnSpc>
              <a:spcAft>
                <a:spcPts val="3600"/>
              </a:spcAft>
            </a:pPr>
            <a:r>
              <a:rPr lang="cs-CZ" sz="2800" b="0" dirty="0" err="1"/>
              <a:t>Reliable</a:t>
            </a:r>
            <a:r>
              <a:rPr lang="cs-CZ" sz="2800" b="0" dirty="0"/>
              <a:t> mobile </a:t>
            </a:r>
            <a:r>
              <a:rPr lang="cs-CZ" sz="2800" b="0" dirty="0" err="1"/>
              <a:t>access</a:t>
            </a:r>
            <a:r>
              <a:rPr lang="cs-CZ" sz="2800" b="0" dirty="0"/>
              <a:t> </a:t>
            </a:r>
          </a:p>
          <a:p>
            <a:pPr algn="l">
              <a:lnSpc>
                <a:spcPct val="100000"/>
              </a:lnSpc>
              <a:spcAft>
                <a:spcPts val="3600"/>
              </a:spcAft>
            </a:pPr>
            <a:r>
              <a:rPr lang="cs-CZ" sz="2800" b="0" dirty="0"/>
              <a:t>Smart and </a:t>
            </a:r>
            <a:r>
              <a:rPr lang="cs-CZ" sz="2800" b="0" dirty="0" err="1"/>
              <a:t>secure</a:t>
            </a:r>
            <a:r>
              <a:rPr lang="cs-CZ" sz="2800" b="0" dirty="0"/>
              <a:t> 2N OS</a:t>
            </a:r>
          </a:p>
          <a:p>
            <a:pPr algn="l">
              <a:lnSpc>
                <a:spcPct val="100000"/>
              </a:lnSpc>
              <a:spcBef>
                <a:spcPts val="2400"/>
              </a:spcBef>
              <a:spcAft>
                <a:spcPts val="4800"/>
              </a:spcAft>
            </a:pPr>
            <a:r>
              <a:rPr lang="cs-CZ" sz="3200" dirty="0" err="1"/>
              <a:t>Saves</a:t>
            </a:r>
            <a:r>
              <a:rPr lang="cs-CZ" sz="3200" dirty="0"/>
              <a:t> </a:t>
            </a:r>
            <a:r>
              <a:rPr lang="cs-CZ" sz="3200" dirty="0" err="1"/>
              <a:t>your</a:t>
            </a:r>
            <a:r>
              <a:rPr lang="cs-CZ" sz="3200" dirty="0"/>
              <a:t> </a:t>
            </a:r>
            <a:r>
              <a:rPr lang="cs-CZ" sz="3200" dirty="0" err="1"/>
              <a:t>time</a:t>
            </a:r>
            <a:r>
              <a:rPr lang="cs-CZ" sz="3200" dirty="0"/>
              <a:t> and </a:t>
            </a:r>
            <a:r>
              <a:rPr lang="cs-CZ" sz="3200" dirty="0" err="1"/>
              <a:t>generates</a:t>
            </a:r>
            <a:r>
              <a:rPr lang="cs-CZ" sz="3200" dirty="0"/>
              <a:t> more business</a:t>
            </a:r>
          </a:p>
        </p:txBody>
      </p:sp>
    </p:spTree>
    <p:extLst>
      <p:ext uri="{BB962C8B-B14F-4D97-AF65-F5344CB8AC3E}">
        <p14:creationId xmlns:p14="http://schemas.microsoft.com/office/powerpoint/2010/main" val="287508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19175" y="3119072"/>
            <a:ext cx="507682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5400" b="1" dirty="0">
                <a:solidFill>
                  <a:schemeClr val="bg1"/>
                </a:solidFill>
                <a:latin typeface="+mj-lt"/>
              </a:rPr>
              <a:t>2N Access Unit</a:t>
            </a:r>
            <a:endParaRPr lang="en-US" sz="5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5E44B8F6-FE1F-4BE0-8EB7-77FE8011E598}"/>
              </a:ext>
            </a:extLst>
          </p:cNvPr>
          <p:cNvGrpSpPr/>
          <p:nvPr/>
        </p:nvGrpSpPr>
        <p:grpSpPr>
          <a:xfrm>
            <a:off x="1119187" y="886815"/>
            <a:ext cx="2599375" cy="654617"/>
            <a:chOff x="1119187" y="886815"/>
            <a:chExt cx="2599375" cy="654617"/>
          </a:xfrm>
        </p:grpSpPr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3A1B36D2-F93D-41F2-9D22-2E03776EC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187" y="923432"/>
              <a:ext cx="1065793" cy="618000"/>
            </a:xfrm>
            <a:prstGeom prst="rect">
              <a:avLst/>
            </a:prstGeom>
          </p:spPr>
        </p:pic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8B6BDD3D-56D7-4961-A9CB-05B5FF1FC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5856" y="1036113"/>
              <a:ext cx="1282706" cy="461774"/>
            </a:xfrm>
            <a:prstGeom prst="rect">
              <a:avLst/>
            </a:prstGeom>
          </p:spPr>
        </p:pic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0565C10B-C42A-49AD-9AB6-C721DD785279}"/>
                </a:ext>
              </a:extLst>
            </p:cNvPr>
            <p:cNvSpPr txBox="1"/>
            <p:nvPr/>
          </p:nvSpPr>
          <p:spPr>
            <a:xfrm>
              <a:off x="2514231" y="886815"/>
              <a:ext cx="7793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dirty="0">
                  <a:solidFill>
                    <a:schemeClr val="bg1"/>
                  </a:solidFill>
                </a:rPr>
                <a:t>Part </a:t>
              </a:r>
              <a:r>
                <a:rPr lang="cs-CZ" sz="1000" dirty="0" err="1">
                  <a:solidFill>
                    <a:schemeClr val="bg1"/>
                  </a:solidFill>
                </a:rPr>
                <a:t>of</a:t>
              </a:r>
              <a:r>
                <a:rPr lang="cs-CZ" sz="1000" dirty="0">
                  <a:solidFill>
                    <a:schemeClr val="bg1"/>
                  </a:solidFill>
                </a:rPr>
                <a:t> </a:t>
              </a:r>
              <a:r>
                <a:rPr lang="cs-CZ" sz="1000" dirty="0" err="1">
                  <a:solidFill>
                    <a:schemeClr val="bg1"/>
                  </a:solidFill>
                </a:rPr>
                <a:t>the</a:t>
              </a:r>
              <a:endParaRPr lang="cs-CZ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Zástupný text 4">
            <a:extLst>
              <a:ext uri="{FF2B5EF4-FFF2-40B4-BE49-F238E27FC236}">
                <a16:creationId xmlns:a16="http://schemas.microsoft.com/office/drawing/2014/main" id="{D7D6BF84-E80C-4EEF-B7E9-B8DC86FE2AE5}"/>
              </a:ext>
            </a:extLst>
          </p:cNvPr>
          <p:cNvSpPr txBox="1">
            <a:spLocks/>
          </p:cNvSpPr>
          <p:nvPr/>
        </p:nvSpPr>
        <p:spPr>
          <a:xfrm>
            <a:off x="1009650" y="4324153"/>
            <a:ext cx="10290528" cy="8207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0" dirty="0">
                <a:solidFill>
                  <a:schemeClr val="bg1"/>
                </a:solidFill>
              </a:rPr>
              <a:t>An </a:t>
            </a:r>
            <a:r>
              <a:rPr lang="cs-CZ" sz="3000" dirty="0" err="1">
                <a:solidFill>
                  <a:schemeClr val="bg1"/>
                </a:solidFill>
              </a:rPr>
              <a:t>ideal</a:t>
            </a:r>
            <a:r>
              <a:rPr lang="cs-CZ" sz="3000" dirty="0">
                <a:solidFill>
                  <a:schemeClr val="bg1"/>
                </a:solidFill>
              </a:rPr>
              <a:t> </a:t>
            </a:r>
            <a:r>
              <a:rPr lang="cs-CZ" sz="3000" dirty="0" err="1">
                <a:solidFill>
                  <a:schemeClr val="bg1"/>
                </a:solidFill>
              </a:rPr>
              <a:t>reader</a:t>
            </a:r>
            <a:r>
              <a:rPr lang="cs-CZ" sz="3000" dirty="0">
                <a:solidFill>
                  <a:schemeClr val="bg1"/>
                </a:solidFill>
              </a:rPr>
              <a:t> </a:t>
            </a:r>
            <a:r>
              <a:rPr lang="cs-CZ" sz="3000" dirty="0" err="1">
                <a:solidFill>
                  <a:schemeClr val="bg1"/>
                </a:solidFill>
              </a:rPr>
              <a:t>for</a:t>
            </a:r>
            <a:r>
              <a:rPr lang="cs-CZ" sz="3000" dirty="0">
                <a:solidFill>
                  <a:schemeClr val="bg1"/>
                </a:solidFill>
              </a:rPr>
              <a:t> </a:t>
            </a:r>
            <a:r>
              <a:rPr lang="cs-CZ" sz="3000" dirty="0" err="1">
                <a:solidFill>
                  <a:schemeClr val="bg1"/>
                </a:solidFill>
              </a:rPr>
              <a:t>your</a:t>
            </a:r>
            <a:r>
              <a:rPr lang="cs-CZ" sz="3000" dirty="0">
                <a:solidFill>
                  <a:schemeClr val="bg1"/>
                </a:solidFill>
              </a:rPr>
              <a:t> </a:t>
            </a:r>
            <a:r>
              <a:rPr lang="cs-CZ" sz="3000" dirty="0" err="1">
                <a:solidFill>
                  <a:schemeClr val="bg1"/>
                </a:solidFill>
              </a:rPr>
              <a:t>access</a:t>
            </a:r>
            <a:r>
              <a:rPr lang="cs-CZ" sz="3000" dirty="0">
                <a:solidFill>
                  <a:schemeClr val="bg1"/>
                </a:solidFill>
              </a:rPr>
              <a:t> </a:t>
            </a:r>
            <a:r>
              <a:rPr lang="cs-CZ" sz="3000" dirty="0" err="1">
                <a:solidFill>
                  <a:schemeClr val="bg1"/>
                </a:solidFill>
              </a:rPr>
              <a:t>control</a:t>
            </a:r>
            <a:r>
              <a:rPr lang="cs-CZ" sz="3000" dirty="0">
                <a:solidFill>
                  <a:schemeClr val="bg1"/>
                </a:solidFill>
              </a:rPr>
              <a:t> </a:t>
            </a:r>
            <a:r>
              <a:rPr lang="cs-CZ" sz="3000" dirty="0" err="1">
                <a:solidFill>
                  <a:schemeClr val="bg1"/>
                </a:solidFill>
              </a:rPr>
              <a:t>project</a:t>
            </a:r>
            <a:endParaRPr lang="en-GB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79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7588" y="685149"/>
            <a:ext cx="5609998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Quality</a:t>
            </a:r>
            <a:r>
              <a:rPr lang="cs-CZ" sz="4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meets</a:t>
            </a:r>
            <a:r>
              <a:rPr lang="cs-CZ" sz="4400" b="1" dirty="0">
                <a:solidFill>
                  <a:schemeClr val="tx2"/>
                </a:solidFill>
                <a:latin typeface="+mj-lt"/>
              </a:rPr>
              <a:t> design </a:t>
            </a:r>
            <a:endParaRPr lang="en-US" sz="4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0" y="2158854"/>
            <a:ext cx="5864679" cy="342824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 marL="0" lvl="1">
              <a:lnSpc>
                <a:spcPct val="120000"/>
              </a:lnSpc>
              <a:spcBef>
                <a:spcPts val="1200"/>
              </a:spcBef>
              <a:spcAft>
                <a:spcPts val="1800"/>
              </a:spcAft>
              <a:defRPr/>
            </a:pPr>
            <a:r>
              <a:rPr lang="cs-CZ" sz="2000" b="1" dirty="0">
                <a:solidFill>
                  <a:schemeClr val="tx2"/>
                </a:solidFill>
              </a:rPr>
              <a:t>I</a:t>
            </a:r>
            <a:r>
              <a:rPr lang="en-US" sz="2000" b="1" dirty="0" err="1">
                <a:solidFill>
                  <a:schemeClr val="tx2"/>
                </a:solidFill>
              </a:rPr>
              <a:t>nnovative</a:t>
            </a:r>
            <a:r>
              <a:rPr lang="en-US" sz="2000" b="1" dirty="0">
                <a:solidFill>
                  <a:schemeClr val="tx2"/>
                </a:solidFill>
              </a:rPr>
              <a:t> look </a:t>
            </a:r>
            <a:r>
              <a:rPr lang="en-US" sz="2000" dirty="0">
                <a:solidFill>
                  <a:schemeClr val="tx2"/>
                </a:solidFill>
              </a:rPr>
              <a:t>of </a:t>
            </a:r>
            <a:r>
              <a:rPr lang="cs-CZ" sz="2000" dirty="0" err="1">
                <a:solidFill>
                  <a:schemeClr val="tx2"/>
                </a:solidFill>
              </a:rPr>
              <a:t>readers</a:t>
            </a:r>
            <a:r>
              <a:rPr lang="en-US" sz="2000" dirty="0">
                <a:solidFill>
                  <a:schemeClr val="tx2"/>
                </a:solidFill>
              </a:rPr>
              <a:t> matching</a:t>
            </a:r>
            <a:br>
              <a:rPr lang="cs-CZ" sz="2000" dirty="0">
                <a:solidFill>
                  <a:schemeClr val="tx2"/>
                </a:solidFill>
              </a:rPr>
            </a:br>
            <a:r>
              <a:rPr lang="cs-CZ" sz="2000" dirty="0">
                <a:solidFill>
                  <a:schemeClr val="tx2"/>
                </a:solidFill>
              </a:rPr>
              <a:t>t</a:t>
            </a:r>
            <a:r>
              <a:rPr lang="en-US" sz="2000" dirty="0">
                <a:solidFill>
                  <a:schemeClr val="tx2"/>
                </a:solidFill>
              </a:rPr>
              <a:t>he intercoms’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makes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the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installation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stand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out</a:t>
            </a:r>
            <a:endParaRPr lang="cs-CZ" sz="2000" dirty="0">
              <a:solidFill>
                <a:schemeClr val="tx2"/>
              </a:solidFill>
            </a:endParaRPr>
          </a:p>
          <a:p>
            <a:pPr marL="0" lvl="1">
              <a:lnSpc>
                <a:spcPct val="120000"/>
              </a:lnSpc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sz="2000" b="1" dirty="0">
                <a:solidFill>
                  <a:schemeClr val="tx2"/>
                </a:solidFill>
              </a:rPr>
              <a:t>First-class</a:t>
            </a:r>
            <a:r>
              <a:rPr lang="en-US" sz="2000" dirty="0">
                <a:solidFill>
                  <a:schemeClr val="tx2"/>
                </a:solidFill>
              </a:rPr>
              <a:t> and </a:t>
            </a:r>
            <a:r>
              <a:rPr lang="en-US" sz="2000" b="1" dirty="0">
                <a:solidFill>
                  <a:schemeClr val="tx2"/>
                </a:solidFill>
              </a:rPr>
              <a:t>durable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cs-CZ" sz="2000" dirty="0">
                <a:solidFill>
                  <a:schemeClr val="tx2"/>
                </a:solidFill>
              </a:rPr>
              <a:t>(</a:t>
            </a:r>
            <a:r>
              <a:rPr lang="cs-CZ" sz="2000" dirty="0" err="1">
                <a:solidFill>
                  <a:schemeClr val="tx2"/>
                </a:solidFill>
              </a:rPr>
              <a:t>scratch</a:t>
            </a:r>
            <a:r>
              <a:rPr lang="cs-CZ" sz="2000" dirty="0">
                <a:solidFill>
                  <a:schemeClr val="tx2"/>
                </a:solidFill>
              </a:rPr>
              <a:t>-free) </a:t>
            </a:r>
            <a:r>
              <a:rPr lang="en-US" sz="2000" dirty="0">
                <a:solidFill>
                  <a:schemeClr val="tx2"/>
                </a:solidFill>
              </a:rPr>
              <a:t>materials</a:t>
            </a:r>
            <a:endParaRPr lang="cs-CZ" sz="2000" dirty="0">
              <a:solidFill>
                <a:schemeClr val="tx2"/>
              </a:solidFill>
            </a:endParaRPr>
          </a:p>
          <a:p>
            <a:pPr marL="0" lvl="1">
              <a:lnSpc>
                <a:spcPct val="120000"/>
              </a:lnSpc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sz="2000" b="1" dirty="0">
                <a:solidFill>
                  <a:schemeClr val="tx2"/>
                </a:solidFill>
              </a:rPr>
              <a:t>IP and IK certified </a:t>
            </a:r>
            <a:r>
              <a:rPr lang="en-US" sz="2000" dirty="0">
                <a:solidFill>
                  <a:schemeClr val="tx2"/>
                </a:solidFill>
              </a:rPr>
              <a:t>as they are dust, water and impact resistant</a:t>
            </a:r>
            <a:r>
              <a:rPr lang="cs-CZ" sz="2000" dirty="0">
                <a:solidFill>
                  <a:schemeClr val="tx2"/>
                </a:solidFill>
              </a:rPr>
              <a:t> – </a:t>
            </a:r>
            <a:r>
              <a:rPr lang="cs-CZ" sz="2000" b="1" dirty="0" err="1">
                <a:solidFill>
                  <a:schemeClr val="tx2"/>
                </a:solidFill>
              </a:rPr>
              <a:t>outdoor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installation</a:t>
            </a:r>
            <a:endParaRPr lang="cs-CZ" altLang="cs-CZ" sz="2000" dirty="0">
              <a:solidFill>
                <a:schemeClr val="tx2"/>
              </a:solidFill>
            </a:endParaRPr>
          </a:p>
          <a:p>
            <a:pPr marL="0" lvl="1">
              <a:lnSpc>
                <a:spcPct val="120000"/>
              </a:lnSpc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sz="2000" b="1" dirty="0">
                <a:solidFill>
                  <a:schemeClr val="tx2"/>
                </a:solidFill>
              </a:rPr>
              <a:t>Proudly made in the European Union</a:t>
            </a:r>
            <a:endParaRPr lang="cs-CZ" altLang="cs-CZ" sz="2000" b="1" dirty="0">
              <a:solidFill>
                <a:schemeClr val="tx2"/>
              </a:solidFill>
            </a:endParaRPr>
          </a:p>
        </p:txBody>
      </p:sp>
      <p:pic>
        <p:nvPicPr>
          <p:cNvPr id="21" name="Zástupný symbol obrázku 20" descr="Obsah obrázku elektronika, černá&#10;&#10;Popis byl vytvořen automaticky">
            <a:extLst>
              <a:ext uri="{FF2B5EF4-FFF2-40B4-BE49-F238E27FC236}">
                <a16:creationId xmlns:a16="http://schemas.microsoft.com/office/drawing/2014/main" id="{29369087-5BBD-4FDA-B085-2778033B3B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r="178"/>
          <a:stretch/>
        </p:blipFill>
        <p:spPr>
          <a:xfrm>
            <a:off x="-631612" y="388735"/>
            <a:ext cx="5713200" cy="6080530"/>
          </a:xfrm>
        </p:spPr>
      </p:pic>
    </p:spTree>
    <p:extLst>
      <p:ext uri="{BB962C8B-B14F-4D97-AF65-F5344CB8AC3E}">
        <p14:creationId xmlns:p14="http://schemas.microsoft.com/office/powerpoint/2010/main" val="395691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Zástupný symbol obrázku 21" descr="Obsah obrázku text, interiér, obrazovka, nastavit&#10;&#10;Popis byl vytvořen automaticky">
            <a:extLst>
              <a:ext uri="{FF2B5EF4-FFF2-40B4-BE49-F238E27FC236}">
                <a16:creationId xmlns:a16="http://schemas.microsoft.com/office/drawing/2014/main" id="{D2C8749F-C1F1-41A1-9CDC-D6165F7D86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4" r="21131"/>
          <a:stretch/>
        </p:blipFill>
        <p:spPr>
          <a:xfrm>
            <a:off x="-631612" y="388735"/>
            <a:ext cx="5713200" cy="6080530"/>
          </a:xfr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4565538D-1C36-4773-A5E3-AC0B06F1155B}"/>
              </a:ext>
            </a:extLst>
          </p:cNvPr>
          <p:cNvSpPr txBox="1"/>
          <p:nvPr/>
        </p:nvSpPr>
        <p:spPr>
          <a:xfrm>
            <a:off x="6097588" y="685149"/>
            <a:ext cx="571320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>
                <a:solidFill>
                  <a:schemeClr val="tx2"/>
                </a:solidFill>
                <a:latin typeface="+mj-lt"/>
              </a:rPr>
              <a:t>Reader with already built-in controller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852810-E69A-4024-B40C-A4BE72FF3695}"/>
              </a:ext>
            </a:extLst>
          </p:cNvPr>
          <p:cNvSpPr txBox="1">
            <a:spLocks/>
          </p:cNvSpPr>
          <p:nvPr/>
        </p:nvSpPr>
        <p:spPr>
          <a:xfrm>
            <a:off x="6097588" y="2343498"/>
            <a:ext cx="5510479" cy="379757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 marL="0" lvl="1">
              <a:lnSpc>
                <a:spcPct val="120000"/>
              </a:lnSpc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altLang="cs-CZ" sz="2000" b="1" dirty="0">
                <a:solidFill>
                  <a:schemeClr val="tx2"/>
                </a:solidFill>
              </a:rPr>
              <a:t>Edge device </a:t>
            </a:r>
            <a:r>
              <a:rPr lang="en-US" altLang="cs-CZ" sz="2000" dirty="0">
                <a:solidFill>
                  <a:schemeClr val="tx2"/>
                </a:solidFill>
              </a:rPr>
              <a:t>brings all the decision-making </a:t>
            </a:r>
            <a:r>
              <a:rPr lang="en-US" altLang="cs-CZ" sz="2000" b="1" dirty="0">
                <a:solidFill>
                  <a:schemeClr val="tx2"/>
                </a:solidFill>
              </a:rPr>
              <a:t>intelligence right at the door</a:t>
            </a:r>
          </a:p>
          <a:p>
            <a:pPr marL="0" lvl="1">
              <a:lnSpc>
                <a:spcPct val="120000"/>
              </a:lnSpc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altLang="cs-CZ" sz="2000" dirty="0">
                <a:solidFill>
                  <a:schemeClr val="tx2"/>
                </a:solidFill>
              </a:rPr>
              <a:t>Only a single network cable</a:t>
            </a:r>
            <a:r>
              <a:rPr lang="en-US" sz="2000" dirty="0">
                <a:solidFill>
                  <a:schemeClr val="tx2"/>
                </a:solidFill>
              </a:rPr>
              <a:t> for connection 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and power (</a:t>
            </a:r>
            <a:r>
              <a:rPr lang="en-US" sz="2000" b="1" dirty="0">
                <a:solidFill>
                  <a:schemeClr val="tx2"/>
                </a:solidFill>
              </a:rPr>
              <a:t>PoE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</a:p>
          <a:p>
            <a:pPr marL="0" lvl="1">
              <a:lnSpc>
                <a:spcPct val="120000"/>
              </a:lnSpc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altLang="cs-CZ" sz="2000" dirty="0">
                <a:solidFill>
                  <a:schemeClr val="tx2"/>
                </a:solidFill>
              </a:rPr>
              <a:t>Onboard input and output relays</a:t>
            </a:r>
            <a:endParaRPr lang="en-US" sz="2000" dirty="0">
              <a:solidFill>
                <a:schemeClr val="tx2"/>
              </a:solidFill>
            </a:endParaRPr>
          </a:p>
          <a:p>
            <a:pPr marL="0" lvl="1">
              <a:lnSpc>
                <a:spcPct val="120000"/>
              </a:lnSpc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altLang="cs-CZ" sz="2000" b="1" dirty="0">
                <a:solidFill>
                  <a:schemeClr val="tx2"/>
                </a:solidFill>
              </a:rPr>
              <a:t>30% faster installation </a:t>
            </a:r>
            <a:r>
              <a:rPr lang="en-US" altLang="cs-CZ" sz="2000" dirty="0">
                <a:solidFill>
                  <a:schemeClr val="tx2"/>
                </a:solidFill>
              </a:rPr>
              <a:t>compared to traditional systems </a:t>
            </a:r>
            <a:r>
              <a:rPr lang="en-US" altLang="cs-CZ" sz="2000" b="1" dirty="0">
                <a:solidFill>
                  <a:schemeClr val="tx2"/>
                </a:solidFill>
              </a:rPr>
              <a:t>saving material and labor cost</a:t>
            </a:r>
          </a:p>
        </p:txBody>
      </p:sp>
      <p:pic>
        <p:nvPicPr>
          <p:cNvPr id="9" name="Zástupný symbol obrázku 17" descr="Obsah obrázku zeď, interiér, okno, obrazovka&#10;&#10;Popis byl vytvořen automaticky">
            <a:extLst>
              <a:ext uri="{FF2B5EF4-FFF2-40B4-BE49-F238E27FC236}">
                <a16:creationId xmlns:a16="http://schemas.microsoft.com/office/drawing/2014/main" id="{51A68521-9FF5-468C-985D-BADDE6333D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1" r="21068"/>
          <a:stretch/>
        </p:blipFill>
        <p:spPr>
          <a:xfrm>
            <a:off x="-631612" y="388735"/>
            <a:ext cx="5713200" cy="6080530"/>
          </a:xfrm>
          <a:prstGeom prst="roundRect">
            <a:avLst>
              <a:gd name="adj" fmla="val 2506"/>
            </a:avLst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352336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7588" y="685149"/>
            <a:ext cx="5609998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Simple</a:t>
            </a:r>
            <a:r>
              <a:rPr lang="cs-CZ" sz="4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quotation</a:t>
            </a:r>
            <a:endParaRPr lang="en-US" sz="4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0" y="2101704"/>
            <a:ext cx="5713200" cy="341285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 marL="0" lvl="1">
              <a:lnSpc>
                <a:spcPct val="120000"/>
              </a:lnSpc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sz="2000" dirty="0">
                <a:solidFill>
                  <a:schemeClr val="tx2"/>
                </a:solidFill>
              </a:rPr>
              <a:t>Do you need to propose the access control solution for a project with 40 doors? </a:t>
            </a:r>
          </a:p>
          <a:p>
            <a:pPr marL="0" lvl="1">
              <a:lnSpc>
                <a:spcPct val="120000"/>
              </a:lnSpc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sz="2000" dirty="0">
                <a:solidFill>
                  <a:schemeClr val="tx2"/>
                </a:solidFill>
              </a:rPr>
              <a:t>Typical questions…How many controllers do I need, how many extension boards, what type 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of interfaces, cabling?</a:t>
            </a:r>
          </a:p>
          <a:p>
            <a:pPr marL="0" lvl="1">
              <a:lnSpc>
                <a:spcPct val="120000"/>
              </a:lnSpc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sz="2000" dirty="0">
                <a:solidFill>
                  <a:schemeClr val="tx2"/>
                </a:solidFill>
              </a:rPr>
              <a:t>Stop thinking in this way!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b="1" dirty="0">
                <a:solidFill>
                  <a:schemeClr val="tx2"/>
                </a:solidFill>
              </a:rPr>
              <a:t>Simply offer 40pcs of 2N Access Unit M</a:t>
            </a:r>
          </a:p>
        </p:txBody>
      </p:sp>
      <p:pic>
        <p:nvPicPr>
          <p:cNvPr id="17" name="Zástupný symbol obrázku 7">
            <a:extLst>
              <a:ext uri="{FF2B5EF4-FFF2-40B4-BE49-F238E27FC236}">
                <a16:creationId xmlns:a16="http://schemas.microsoft.com/office/drawing/2014/main" id="{8E2E48BB-3D2C-4334-902F-A7414A3A99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76" t="2647" r="-10039" b="1922"/>
          <a:stretch/>
        </p:blipFill>
        <p:spPr>
          <a:xfrm>
            <a:off x="121220" y="981075"/>
            <a:ext cx="511047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8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7588" y="685149"/>
            <a:ext cx="5609998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4400" b="1" dirty="0">
                <a:solidFill>
                  <a:schemeClr val="tx2"/>
                </a:solidFill>
                <a:latin typeface="+mj-lt"/>
              </a:rPr>
              <a:t>Variety </a:t>
            </a: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of</a:t>
            </a:r>
            <a:r>
              <a:rPr lang="cs-CZ" sz="4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access</a:t>
            </a:r>
            <a:r>
              <a:rPr lang="cs-CZ" sz="4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control</a:t>
            </a:r>
            <a:r>
              <a:rPr lang="cs-CZ" sz="4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technologies</a:t>
            </a:r>
            <a:endParaRPr lang="en-US" sz="4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5999" y="2377929"/>
            <a:ext cx="6010276" cy="41853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 marL="0" lvl="1">
              <a:lnSpc>
                <a:spcPct val="120000"/>
              </a:lnSpc>
              <a:spcBef>
                <a:spcPts val="1200"/>
              </a:spcBef>
              <a:defRPr/>
            </a:pPr>
            <a:r>
              <a:rPr lang="en-US" altLang="cs-CZ" sz="2000" dirty="0">
                <a:solidFill>
                  <a:schemeClr val="tx2"/>
                </a:solidFill>
              </a:rPr>
              <a:t>RFID reader </a:t>
            </a:r>
            <a:r>
              <a:rPr lang="en-US" altLang="cs-CZ" sz="1400" dirty="0">
                <a:solidFill>
                  <a:schemeClr val="tx2"/>
                </a:solidFill>
              </a:rPr>
              <a:t>(125kHz or/and 13.56MHz)</a:t>
            </a:r>
          </a:p>
          <a:p>
            <a:pPr marL="361950"/>
            <a:r>
              <a:rPr lang="en-US" sz="1400" dirty="0"/>
              <a:t>Supports also </a:t>
            </a:r>
            <a:r>
              <a:rPr lang="en-US" sz="1400" b="1" dirty="0"/>
              <a:t>secured iCLASS </a:t>
            </a:r>
            <a:r>
              <a:rPr lang="en-US" sz="1400" b="1" dirty="0" err="1"/>
              <a:t>Seos</a:t>
            </a:r>
            <a:r>
              <a:rPr lang="en-US" sz="1400" b="1" dirty="0"/>
              <a:t> cards</a:t>
            </a:r>
            <a:r>
              <a:rPr lang="cs-CZ" sz="1400" b="1" dirty="0"/>
              <a:t> </a:t>
            </a:r>
            <a:r>
              <a:rPr lang="cs-CZ" sz="1400" dirty="0"/>
              <a:t>(</a:t>
            </a:r>
            <a:r>
              <a:rPr lang="cs-CZ" sz="1400" dirty="0" err="1"/>
              <a:t>only</a:t>
            </a:r>
            <a:r>
              <a:rPr lang="cs-CZ" sz="1400" dirty="0"/>
              <a:t> 2N Access Unit 2.0)</a:t>
            </a:r>
            <a:endParaRPr lang="en-US" sz="1400" dirty="0"/>
          </a:p>
          <a:p>
            <a:pPr marL="0" lvl="1">
              <a:lnSpc>
                <a:spcPct val="120000"/>
              </a:lnSpc>
              <a:spcBef>
                <a:spcPts val="3000"/>
              </a:spcBef>
              <a:defRPr/>
            </a:pPr>
            <a:r>
              <a:rPr lang="en-US" altLang="cs-CZ" sz="2000" dirty="0">
                <a:solidFill>
                  <a:schemeClr val="tx2"/>
                </a:solidFill>
              </a:rPr>
              <a:t>Bluetooth reader </a:t>
            </a:r>
            <a:r>
              <a:rPr lang="en-US" altLang="cs-CZ" sz="1400" dirty="0">
                <a:solidFill>
                  <a:schemeClr val="tx2"/>
                </a:solidFill>
              </a:rPr>
              <a:t>(and NFC)</a:t>
            </a:r>
          </a:p>
          <a:p>
            <a:pPr marL="361950"/>
            <a:r>
              <a:rPr lang="en-US" sz="1400" b="1" dirty="0"/>
              <a:t>2N mobile access </a:t>
            </a:r>
            <a:r>
              <a:rPr lang="en-US" sz="1400" dirty="0"/>
              <a:t>= reliability, incredible speed and convenience</a:t>
            </a:r>
          </a:p>
          <a:p>
            <a:pPr marL="361950"/>
            <a:r>
              <a:rPr lang="en-US" sz="1400" b="1" dirty="0"/>
              <a:t>Touch</a:t>
            </a:r>
            <a:r>
              <a:rPr lang="en-US" sz="1400" dirty="0"/>
              <a:t> mode, </a:t>
            </a:r>
            <a:r>
              <a:rPr lang="en-US" sz="1400" b="1" dirty="0"/>
              <a:t>tap in app </a:t>
            </a:r>
            <a:r>
              <a:rPr lang="en-US" sz="1400" dirty="0"/>
              <a:t>mode and </a:t>
            </a:r>
            <a:r>
              <a:rPr lang="en-US" sz="1400" b="1" dirty="0"/>
              <a:t>NFC</a:t>
            </a:r>
          </a:p>
          <a:p>
            <a:pPr marL="0" lvl="1">
              <a:lnSpc>
                <a:spcPct val="120000"/>
              </a:lnSpc>
              <a:spcBef>
                <a:spcPts val="3000"/>
              </a:spcBef>
              <a:defRPr/>
            </a:pPr>
            <a:r>
              <a:rPr lang="en-US" altLang="cs-CZ" sz="2000" dirty="0">
                <a:solidFill>
                  <a:schemeClr val="tx2"/>
                </a:solidFill>
              </a:rPr>
              <a:t>PIN keypad</a:t>
            </a:r>
          </a:p>
          <a:p>
            <a:pPr marL="361950" lvl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1400" dirty="0">
                <a:solidFill>
                  <a:schemeClr val="tx2"/>
                </a:solidFill>
              </a:rPr>
              <a:t>Allows </a:t>
            </a:r>
            <a:r>
              <a:rPr lang="en-US" sz="1400" b="1" dirty="0">
                <a:solidFill>
                  <a:schemeClr val="tx2"/>
                </a:solidFill>
              </a:rPr>
              <a:t>two-factor authentication </a:t>
            </a:r>
            <a:r>
              <a:rPr lang="en-US" sz="1400" dirty="0">
                <a:solidFill>
                  <a:schemeClr val="tx2"/>
                </a:solidFill>
              </a:rPr>
              <a:t>or usage of </a:t>
            </a:r>
            <a:r>
              <a:rPr lang="en-US" sz="1400" b="1" dirty="0">
                <a:solidFill>
                  <a:schemeClr val="tx2"/>
                </a:solidFill>
              </a:rPr>
              <a:t>one-time PIN </a:t>
            </a:r>
            <a:r>
              <a:rPr lang="en-US" sz="1400" dirty="0">
                <a:solidFill>
                  <a:schemeClr val="tx2"/>
                </a:solidFill>
              </a:rPr>
              <a:t>access</a:t>
            </a:r>
          </a:p>
          <a:p>
            <a:pPr marL="0" lvl="1">
              <a:lnSpc>
                <a:spcPct val="120000"/>
              </a:lnSpc>
              <a:spcBef>
                <a:spcPts val="3000"/>
              </a:spcBef>
              <a:spcAft>
                <a:spcPts val="1200"/>
              </a:spcAft>
              <a:defRPr/>
            </a:pPr>
            <a:r>
              <a:rPr lang="en-US" altLang="cs-CZ" sz="2000" dirty="0">
                <a:solidFill>
                  <a:schemeClr val="tx2"/>
                </a:solidFill>
              </a:rPr>
              <a:t>Fingerprint reader </a:t>
            </a:r>
            <a:r>
              <a:rPr lang="en-US" altLang="cs-CZ" sz="1400" dirty="0">
                <a:solidFill>
                  <a:schemeClr val="tx2"/>
                </a:solidFill>
              </a:rPr>
              <a:t>(only in 2N Access Unit 2.0)</a:t>
            </a:r>
            <a:endParaRPr lang="en-US" altLang="cs-CZ" sz="800" dirty="0">
              <a:solidFill>
                <a:schemeClr val="tx2"/>
              </a:solidFill>
            </a:endParaRPr>
          </a:p>
        </p:txBody>
      </p:sp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5C6EA175-586C-45C6-A7F0-F9A1AAD261E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7" name="Zástupný symbol obrázku 2" descr="Obsah obrázku text&#10;&#10;Popis byl vytvořen automaticky">
            <a:extLst>
              <a:ext uri="{FF2B5EF4-FFF2-40B4-BE49-F238E27FC236}">
                <a16:creationId xmlns:a16="http://schemas.microsoft.com/office/drawing/2014/main" id="{8A23BC0F-B99E-4884-8759-9B230571D3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" t="-8177" r="12365" b="-11009"/>
          <a:stretch/>
        </p:blipFill>
        <p:spPr>
          <a:xfrm>
            <a:off x="-1602062" y="388735"/>
            <a:ext cx="6683650" cy="6080530"/>
          </a:xfrm>
          <a:prstGeom prst="roundRect">
            <a:avLst>
              <a:gd name="adj" fmla="val 2506"/>
            </a:avLst>
          </a:prstGeom>
          <a:solidFill>
            <a:srgbClr val="404040"/>
          </a:solidFill>
        </p:spPr>
      </p:pic>
    </p:spTree>
    <p:extLst>
      <p:ext uri="{BB962C8B-B14F-4D97-AF65-F5344CB8AC3E}">
        <p14:creationId xmlns:p14="http://schemas.microsoft.com/office/powerpoint/2010/main" val="225004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7588" y="685149"/>
            <a:ext cx="5609998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4400" b="1" dirty="0">
                <a:solidFill>
                  <a:schemeClr val="tx2"/>
                </a:solidFill>
                <a:latin typeface="+mj-lt"/>
              </a:rPr>
              <a:t>2N OS </a:t>
            </a: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makes</a:t>
            </a:r>
            <a:r>
              <a:rPr lang="cs-CZ" sz="4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readers</a:t>
            </a:r>
            <a:r>
              <a:rPr lang="cs-CZ" sz="4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smart</a:t>
            </a:r>
            <a:r>
              <a:rPr lang="cs-CZ" sz="4400" b="1" dirty="0">
                <a:solidFill>
                  <a:schemeClr val="tx2"/>
                </a:solidFill>
                <a:latin typeface="+mj-lt"/>
              </a:rPr>
              <a:t> and </a:t>
            </a:r>
            <a:r>
              <a:rPr lang="cs-CZ" sz="4400" b="1" dirty="0" err="1">
                <a:solidFill>
                  <a:schemeClr val="tx2"/>
                </a:solidFill>
                <a:latin typeface="+mj-lt"/>
              </a:rPr>
              <a:t>secure</a:t>
            </a:r>
            <a:endParaRPr lang="en-US" sz="4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5999" y="2377929"/>
            <a:ext cx="5937116" cy="26468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Aft>
                <a:spcPts val="600"/>
              </a:spcAft>
              <a:defRPr sz="800">
                <a:solidFill>
                  <a:schemeClr val="tx2"/>
                </a:solidFill>
                <a:ea typeface="Karla" pitchFamily="2" charset="0"/>
                <a:cs typeface="Open Sans" panose="020B0606030504020204" pitchFamily="34" charset="0"/>
              </a:defRPr>
            </a:lvl1pPr>
          </a:lstStyle>
          <a:p>
            <a:pPr marL="0" lvl="1">
              <a:lnSpc>
                <a:spcPct val="120000"/>
              </a:lnSpc>
              <a:spcBef>
                <a:spcPts val="1200"/>
              </a:spcBef>
              <a:spcAft>
                <a:spcPts val="2400"/>
              </a:spcAft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Smart </a:t>
            </a:r>
            <a:r>
              <a:rPr lang="cs-CZ" altLang="cs-CZ" b="1" dirty="0" err="1">
                <a:solidFill>
                  <a:schemeClr val="tx2"/>
                </a:solidFill>
              </a:rPr>
              <a:t>means</a:t>
            </a:r>
            <a:r>
              <a:rPr lang="cs-CZ" altLang="cs-CZ" b="1" dirty="0">
                <a:solidFill>
                  <a:schemeClr val="tx2"/>
                </a:solidFill>
              </a:rPr>
              <a:t> </a:t>
            </a:r>
            <a:r>
              <a:rPr lang="cs-CZ" altLang="cs-CZ" b="1" dirty="0" err="1">
                <a:solidFill>
                  <a:schemeClr val="tx2"/>
                </a:solidFill>
              </a:rPr>
              <a:t>integrated</a:t>
            </a:r>
            <a:r>
              <a:rPr lang="en-US" altLang="cs-CZ" dirty="0">
                <a:solidFill>
                  <a:schemeClr val="tx2"/>
                </a:solidFill>
              </a:rPr>
              <a:t> </a:t>
            </a:r>
            <a:r>
              <a:rPr lang="cs-CZ" altLang="cs-CZ" dirty="0">
                <a:solidFill>
                  <a:schemeClr val="tx2"/>
                </a:solidFill>
              </a:rPr>
              <a:t>– open </a:t>
            </a:r>
            <a:r>
              <a:rPr lang="cs-CZ" altLang="cs-CZ" dirty="0" err="1">
                <a:solidFill>
                  <a:schemeClr val="tx2"/>
                </a:solidFill>
              </a:rPr>
              <a:t>protocols</a:t>
            </a:r>
            <a:r>
              <a:rPr lang="cs-CZ" altLang="cs-CZ" dirty="0">
                <a:solidFill>
                  <a:schemeClr val="tx2"/>
                </a:solidFill>
              </a:rPr>
              <a:t> </a:t>
            </a:r>
            <a:r>
              <a:rPr lang="cs-CZ" altLang="cs-CZ" dirty="0" err="1">
                <a:solidFill>
                  <a:schemeClr val="tx2"/>
                </a:solidFill>
              </a:rPr>
              <a:t>for</a:t>
            </a:r>
            <a:r>
              <a:rPr lang="cs-CZ" altLang="cs-CZ" dirty="0">
                <a:solidFill>
                  <a:schemeClr val="tx2"/>
                </a:solidFill>
              </a:rPr>
              <a:t> </a:t>
            </a:r>
            <a:r>
              <a:rPr lang="cs-CZ" altLang="cs-CZ" dirty="0" err="1">
                <a:solidFill>
                  <a:schemeClr val="tx2"/>
                </a:solidFill>
              </a:rPr>
              <a:t>integration</a:t>
            </a:r>
            <a:r>
              <a:rPr lang="cs-CZ" altLang="cs-CZ" dirty="0">
                <a:solidFill>
                  <a:schemeClr val="tx2"/>
                </a:solidFill>
              </a:rPr>
              <a:t> w</a:t>
            </a:r>
            <a:r>
              <a:rPr lang="en-US" altLang="cs-CZ" dirty="0" err="1">
                <a:solidFill>
                  <a:schemeClr val="tx2"/>
                </a:solidFill>
              </a:rPr>
              <a:t>ith</a:t>
            </a:r>
            <a:r>
              <a:rPr lang="en-US" altLang="cs-CZ" dirty="0">
                <a:solidFill>
                  <a:schemeClr val="tx2"/>
                </a:solidFill>
              </a:rPr>
              <a:t> 3</a:t>
            </a:r>
            <a:r>
              <a:rPr lang="en-US" altLang="cs-CZ" baseline="30000" dirty="0">
                <a:solidFill>
                  <a:schemeClr val="tx2"/>
                </a:solidFill>
              </a:rPr>
              <a:t>rd</a:t>
            </a:r>
            <a:r>
              <a:rPr lang="en-US" altLang="cs-CZ" dirty="0">
                <a:solidFill>
                  <a:schemeClr val="tx2"/>
                </a:solidFill>
              </a:rPr>
              <a:t> party systems</a:t>
            </a:r>
            <a:endParaRPr lang="en-US" dirty="0">
              <a:solidFill>
                <a:schemeClr val="tx2"/>
              </a:solidFill>
            </a:endParaRPr>
          </a:p>
          <a:p>
            <a:pPr marL="0" lvl="1">
              <a:lnSpc>
                <a:spcPct val="120000"/>
              </a:lnSpc>
              <a:spcBef>
                <a:spcPts val="1200"/>
              </a:spcBef>
              <a:spcAft>
                <a:spcPts val="2400"/>
              </a:spcAft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„</a:t>
            </a:r>
            <a:r>
              <a:rPr lang="en-US" altLang="cs-CZ" b="1" dirty="0">
                <a:solidFill>
                  <a:schemeClr val="tx2"/>
                </a:solidFill>
              </a:rPr>
              <a:t>Automation</a:t>
            </a:r>
            <a:r>
              <a:rPr lang="cs-CZ" altLang="cs-CZ" b="1" dirty="0">
                <a:solidFill>
                  <a:schemeClr val="tx2"/>
                </a:solidFill>
              </a:rPr>
              <a:t>“</a:t>
            </a:r>
            <a:r>
              <a:rPr lang="en-US" altLang="cs-CZ" b="1" dirty="0">
                <a:solidFill>
                  <a:schemeClr val="tx2"/>
                </a:solidFill>
              </a:rPr>
              <a:t> section </a:t>
            </a:r>
            <a:r>
              <a:rPr lang="en-US" altLang="cs-CZ" dirty="0">
                <a:solidFill>
                  <a:schemeClr val="tx2"/>
                </a:solidFill>
              </a:rPr>
              <a:t>to set up advanced scenarios</a:t>
            </a:r>
            <a:endParaRPr lang="cs-CZ" altLang="cs-CZ" dirty="0">
              <a:solidFill>
                <a:schemeClr val="tx2"/>
              </a:solidFill>
            </a:endParaRPr>
          </a:p>
          <a:p>
            <a:pPr marL="0" lvl="1">
              <a:lnSpc>
                <a:spcPct val="120000"/>
              </a:lnSpc>
              <a:spcBef>
                <a:spcPts val="1200"/>
              </a:spcBef>
              <a:spcAft>
                <a:spcPts val="2400"/>
              </a:spcAft>
              <a:defRPr/>
            </a:pPr>
            <a:r>
              <a:rPr lang="cs-CZ" sz="1800" b="1" dirty="0">
                <a:solidFill>
                  <a:schemeClr val="tx2"/>
                </a:solidFill>
              </a:rPr>
              <a:t>„</a:t>
            </a:r>
            <a:r>
              <a:rPr lang="cs-CZ" sz="1800" b="1" dirty="0" err="1">
                <a:solidFill>
                  <a:schemeClr val="tx2"/>
                </a:solidFill>
              </a:rPr>
              <a:t>Hack-resistant</a:t>
            </a:r>
            <a:r>
              <a:rPr lang="cs-CZ" sz="1800" b="1" dirty="0">
                <a:solidFill>
                  <a:schemeClr val="tx2"/>
                </a:solidFill>
              </a:rPr>
              <a:t>“ </a:t>
            </a:r>
            <a:r>
              <a:rPr lang="cs-CZ" sz="1800" b="1" dirty="0" err="1">
                <a:solidFill>
                  <a:schemeClr val="tx2"/>
                </a:solidFill>
              </a:rPr>
              <a:t>system</a:t>
            </a:r>
            <a:r>
              <a:rPr lang="cs-CZ" sz="1800" dirty="0">
                <a:solidFill>
                  <a:schemeClr val="tx2"/>
                </a:solidFill>
              </a:rPr>
              <a:t> – e</a:t>
            </a:r>
            <a:r>
              <a:rPr lang="en-GB" dirty="0" err="1">
                <a:solidFill>
                  <a:schemeClr val="tx2"/>
                </a:solidFill>
              </a:rPr>
              <a:t>ncrypted</a:t>
            </a:r>
            <a:r>
              <a:rPr lang="en-GB" dirty="0">
                <a:solidFill>
                  <a:schemeClr val="tx2"/>
                </a:solidFill>
              </a:rPr>
              <a:t> communication</a:t>
            </a:r>
            <a:r>
              <a:rPr lang="cs-CZ" dirty="0">
                <a:solidFill>
                  <a:schemeClr val="tx2"/>
                </a:solidFill>
              </a:rPr>
              <a:t>,</a:t>
            </a:r>
            <a:r>
              <a:rPr lang="cs-CZ" sz="1800" dirty="0">
                <a:solidFill>
                  <a:schemeClr val="tx2"/>
                </a:solidFill>
              </a:rPr>
              <a:t> </a:t>
            </a:r>
            <a:r>
              <a:rPr lang="en-GB" dirty="0">
                <a:solidFill>
                  <a:schemeClr val="tx2"/>
                </a:solidFill>
              </a:rPr>
              <a:t>multi</a:t>
            </a:r>
            <a:r>
              <a:rPr lang="cs-CZ" dirty="0">
                <a:solidFill>
                  <a:schemeClr val="tx2"/>
                </a:solidFill>
              </a:rPr>
              <a:t>-</a:t>
            </a:r>
            <a:r>
              <a:rPr lang="cs-CZ" dirty="0" err="1">
                <a:solidFill>
                  <a:schemeClr val="tx2"/>
                </a:solidFill>
              </a:rPr>
              <a:t>factor</a:t>
            </a:r>
            <a:r>
              <a:rPr lang="en-GB" dirty="0">
                <a:solidFill>
                  <a:schemeClr val="tx2"/>
                </a:solidFill>
              </a:rPr>
              <a:t> authentication</a:t>
            </a:r>
            <a:r>
              <a:rPr lang="cs-CZ" dirty="0">
                <a:solidFill>
                  <a:schemeClr val="tx2"/>
                </a:solidFill>
              </a:rPr>
              <a:t>, 802.1x</a:t>
            </a:r>
            <a:r>
              <a:rPr lang="en-GB" dirty="0">
                <a:solidFill>
                  <a:schemeClr val="tx2"/>
                </a:solidFill>
              </a:rPr>
              <a:t>,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en-GB" dirty="0">
                <a:solidFill>
                  <a:schemeClr val="tx2"/>
                </a:solidFill>
              </a:rPr>
              <a:t>anti-</a:t>
            </a:r>
            <a:r>
              <a:rPr lang="en-GB" dirty="0" err="1">
                <a:solidFill>
                  <a:schemeClr val="tx2"/>
                </a:solidFill>
              </a:rPr>
              <a:t>passback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Zástupný symbol obrázku 3" descr="Obsah obrázku osoba, interiér, žena&#10;&#10;Popis byl vytvořen automaticky">
            <a:extLst>
              <a:ext uri="{FF2B5EF4-FFF2-40B4-BE49-F238E27FC236}">
                <a16:creationId xmlns:a16="http://schemas.microsoft.com/office/drawing/2014/main" id="{42D180F3-462E-49A9-AE57-AC3F9A6E99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2" r="3977"/>
          <a:stretch/>
        </p:blipFill>
        <p:spPr>
          <a:xfrm>
            <a:off x="-631612" y="388735"/>
            <a:ext cx="5713200" cy="6080530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42F4C83-A0F1-45CB-BC71-92CD9235E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29" y="5678767"/>
            <a:ext cx="1030653" cy="101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4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symbol obrázku 10" descr="Obsah obrázku směr, město&#10;&#10;Popis byl vytvořen automaticky">
            <a:extLst>
              <a:ext uri="{FF2B5EF4-FFF2-40B4-BE49-F238E27FC236}">
                <a16:creationId xmlns:a16="http://schemas.microsoft.com/office/drawing/2014/main" id="{D1CD4DB2-9945-43F6-B955-7CA37903DC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1" b="5371"/>
          <a:stretch>
            <a:fillRect/>
          </a:stretch>
        </p:blipFill>
        <p:spPr/>
      </p:pic>
      <p:sp>
        <p:nvSpPr>
          <p:cNvPr id="41" name="Rectangle 40"/>
          <p:cNvSpPr/>
          <p:nvPr/>
        </p:nvSpPr>
        <p:spPr>
          <a:xfrm>
            <a:off x="0" y="1562101"/>
            <a:ext cx="12192000" cy="529589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76516" y="4834234"/>
            <a:ext cx="943896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6000" b="1" dirty="0" err="1">
                <a:solidFill>
                  <a:schemeClr val="bg1"/>
                </a:solidFill>
                <a:latin typeface="+mj-lt"/>
              </a:rPr>
              <a:t>Typical</a:t>
            </a:r>
            <a:r>
              <a:rPr lang="cs-CZ" sz="6000" b="1" dirty="0">
                <a:solidFill>
                  <a:schemeClr val="bg1"/>
                </a:solidFill>
                <a:latin typeface="+mj-lt"/>
              </a:rPr>
              <a:t> use </a:t>
            </a:r>
            <a:r>
              <a:rPr lang="cs-CZ" sz="6000" b="1" dirty="0" err="1">
                <a:solidFill>
                  <a:schemeClr val="bg1"/>
                </a:solidFill>
                <a:latin typeface="+mj-lt"/>
              </a:rPr>
              <a:t>cases</a:t>
            </a:r>
            <a:endParaRPr lang="cs-CZ" sz="6000" b="1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90000"/>
              </a:lnSpc>
            </a:pPr>
            <a:r>
              <a:rPr lang="cs-CZ" sz="3600" b="1" dirty="0">
                <a:solidFill>
                  <a:schemeClr val="bg1"/>
                </a:solidFill>
                <a:latin typeface="+mj-lt"/>
              </a:rPr>
              <a:t>(MDU and office </a:t>
            </a:r>
            <a:r>
              <a:rPr lang="cs-CZ" sz="3600" b="1" dirty="0" err="1">
                <a:solidFill>
                  <a:schemeClr val="bg1"/>
                </a:solidFill>
                <a:latin typeface="+mj-lt"/>
              </a:rPr>
              <a:t>buildings</a:t>
            </a:r>
            <a:r>
              <a:rPr lang="cs-CZ" sz="3600" b="1" dirty="0">
                <a:solidFill>
                  <a:schemeClr val="bg1"/>
                </a:solidFill>
                <a:latin typeface="+mj-lt"/>
              </a:rPr>
              <a:t>)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567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20765" y="994870"/>
            <a:ext cx="4572002" cy="2059360"/>
            <a:chOff x="1020765" y="4018818"/>
            <a:chExt cx="4572002" cy="2059360"/>
          </a:xfrm>
        </p:grpSpPr>
        <p:sp>
          <p:nvSpPr>
            <p:cNvPr id="3" name="Title 1"/>
            <p:cNvSpPr txBox="1">
              <a:spLocks/>
            </p:cNvSpPr>
            <p:nvPr/>
          </p:nvSpPr>
          <p:spPr>
            <a:xfrm>
              <a:off x="1020765" y="4486332"/>
              <a:ext cx="4565649" cy="159184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lnSpc>
                  <a:spcPct val="120000"/>
                </a:lnSpc>
                <a:spcAft>
                  <a:spcPts val="600"/>
                </a:spcAft>
                <a:defRPr sz="800">
                  <a:solidFill>
                    <a:schemeClr val="tx2"/>
                  </a:solidFill>
                  <a:ea typeface="Karla" pitchFamily="2" charset="0"/>
                  <a:cs typeface="Open Sans" panose="020B0606030504020204" pitchFamily="34" charset="0"/>
                </a:defRPr>
              </a:lvl1pPr>
            </a:lstStyle>
            <a:p>
              <a:r>
                <a:rPr lang="en-US" sz="1400"/>
                <a:t>Convenient way of acces ussing the mobile phone </a:t>
              </a:r>
            </a:p>
            <a:p>
              <a:r>
                <a:rPr lang="en-US" sz="1400"/>
                <a:t>Just touch the reader to open the door (while having the phone in the pocket or bag)</a:t>
              </a:r>
            </a:p>
            <a:p>
              <a:r>
                <a:rPr lang="en-US" sz="1400"/>
                <a:t>Tap the icon in the app to open the door</a:t>
              </a:r>
            </a:p>
            <a:p>
              <a:r>
                <a:rPr lang="en-US" sz="1400" b="1"/>
                <a:t>Faster than RFID, secure and totally reliable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0765" y="4018818"/>
              <a:ext cx="45720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tx2"/>
                  </a:solidFill>
                  <a:latin typeface="+mj-lt"/>
                </a:rPr>
                <a:t>Meeting rooms and offices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04000" y="4004479"/>
            <a:ext cx="4570415" cy="2136304"/>
            <a:chOff x="6096793" y="4018818"/>
            <a:chExt cx="4570415" cy="2136304"/>
          </a:xfrm>
        </p:grpSpPr>
        <p:sp>
          <p:nvSpPr>
            <p:cNvPr id="12" name="Title 1"/>
            <p:cNvSpPr txBox="1">
              <a:spLocks/>
            </p:cNvSpPr>
            <p:nvPr/>
          </p:nvSpPr>
          <p:spPr>
            <a:xfrm>
              <a:off x="6096794" y="4486332"/>
              <a:ext cx="4570414" cy="166879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lnSpc>
                  <a:spcPct val="120000"/>
                </a:lnSpc>
                <a:spcAft>
                  <a:spcPts val="600"/>
                </a:spcAft>
                <a:defRPr sz="800">
                  <a:solidFill>
                    <a:schemeClr val="tx2"/>
                  </a:solidFill>
                  <a:ea typeface="Karla" pitchFamily="2" charset="0"/>
                  <a:cs typeface="Open Sans" panose="020B0606030504020204" pitchFamily="34" charset="0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n-US" sz="1400"/>
                <a:t>More companies in the building using different readers (on different frequencies) sharing some spaces</a:t>
              </a:r>
            </a:p>
            <a:p>
              <a:pPr>
                <a:spcAft>
                  <a:spcPts val="1200"/>
                </a:spcAft>
              </a:pPr>
              <a:r>
                <a:rPr lang="en-US" sz="1400"/>
                <a:t>Helps facility managers of the office building to smoothly transit to smart cards over time </a:t>
              </a:r>
            </a:p>
            <a:p>
              <a:pPr>
                <a:spcAft>
                  <a:spcPts val="1200"/>
                </a:spcAft>
              </a:pPr>
              <a:r>
                <a:rPr lang="en-US" sz="1400"/>
                <a:t>Reduces the initial one-time investment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793" y="4018818"/>
              <a:ext cx="45688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tx2"/>
                  </a:solidFill>
                  <a:latin typeface="+mj-lt"/>
                </a:rPr>
                <a:t>Shared spaces in the building</a:t>
              </a:r>
            </a:p>
          </p:txBody>
        </p:sp>
      </p:grpSp>
      <p:pic>
        <p:nvPicPr>
          <p:cNvPr id="4105" name="Zástupný symbol obrázku 4104" descr="Obsah obrázku osoba&#10;&#10;Popis byl vytvořen automaticky">
            <a:extLst>
              <a:ext uri="{FF2B5EF4-FFF2-40B4-BE49-F238E27FC236}">
                <a16:creationId xmlns:a16="http://schemas.microsoft.com/office/drawing/2014/main" id="{7790FD56-7221-46EB-8864-1A57A6C1E1F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r="1691"/>
          <a:stretch>
            <a:fillRect/>
          </a:stretch>
        </p:blipFill>
        <p:spPr/>
      </p:pic>
      <p:pic>
        <p:nvPicPr>
          <p:cNvPr id="4108" name="Zástupný symbol obrázku 4107" descr="Obsah obrázku osoba, interiér&#10;&#10;Popis byl vytvořen automaticky">
            <a:extLst>
              <a:ext uri="{FF2B5EF4-FFF2-40B4-BE49-F238E27FC236}">
                <a16:creationId xmlns:a16="http://schemas.microsoft.com/office/drawing/2014/main" id="{BE39E94D-48DE-4C11-8EF8-27D0DDF57D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5" r="136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060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2N Telekomunikace">
      <a:dk1>
        <a:srgbClr val="171717"/>
      </a:dk1>
      <a:lt1>
        <a:srgbClr val="F8F8F8"/>
      </a:lt1>
      <a:dk2>
        <a:srgbClr val="05375D"/>
      </a:dk2>
      <a:lt2>
        <a:srgbClr val="005597"/>
      </a:lt2>
      <a:accent1>
        <a:srgbClr val="005597"/>
      </a:accent1>
      <a:accent2>
        <a:srgbClr val="B7DFFF"/>
      </a:accent2>
      <a:accent3>
        <a:srgbClr val="6FC0FF"/>
      </a:accent3>
      <a:accent4>
        <a:srgbClr val="27A0FE"/>
      </a:accent4>
      <a:accent5>
        <a:srgbClr val="003F71"/>
      </a:accent5>
      <a:accent6>
        <a:srgbClr val="002A4B"/>
      </a:accent6>
      <a:hlink>
        <a:srgbClr val="D3EBFF"/>
      </a:hlink>
      <a:folHlink>
        <a:srgbClr val="27A0FE"/>
      </a:folHlink>
    </a:clrScheme>
    <a:fontScheme name="Yu Gothic UI">
      <a:majorFont>
        <a:latin typeface="Yu Gothic UI Semibold"/>
        <a:ea typeface=""/>
        <a:cs typeface=""/>
      </a:majorFont>
      <a:minorFont>
        <a:latin typeface="Yu Gothic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B0E825799D8546A921F56F7935D3B7" ma:contentTypeVersion="13" ma:contentTypeDescription="Create a new document." ma:contentTypeScope="" ma:versionID="c9dc56cc6e2489bcb8db0d35535259e1">
  <xsd:schema xmlns:xsd="http://www.w3.org/2001/XMLSchema" xmlns:xs="http://www.w3.org/2001/XMLSchema" xmlns:p="http://schemas.microsoft.com/office/2006/metadata/properties" xmlns:ns3="9491bd67-f498-4951-8c7e-6eb004455f45" xmlns:ns4="5ee00856-febe-4b36-86a4-0fd9016d4724" targetNamespace="http://schemas.microsoft.com/office/2006/metadata/properties" ma:root="true" ma:fieldsID="6cb94d404a55edf7736034aefcc6b1ab" ns3:_="" ns4:_="">
    <xsd:import namespace="9491bd67-f498-4951-8c7e-6eb004455f45"/>
    <xsd:import namespace="5ee00856-febe-4b36-86a4-0fd9016d472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91bd67-f498-4951-8c7e-6eb004455f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e00856-febe-4b36-86a4-0fd9016d472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4C149A-BC7F-49C2-B5C8-2F145097DA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3E2B34-EF29-4903-AEC4-AC66380CFE18}">
  <ds:schemaRefs>
    <ds:schemaRef ds:uri="http://schemas.microsoft.com/office/2006/documentManagement/types"/>
    <ds:schemaRef ds:uri="9491bd67-f498-4951-8c7e-6eb004455f45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5ee00856-febe-4b36-86a4-0fd9016d472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D69E205-1ACF-4584-A987-588F41E9A3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91bd67-f498-4951-8c7e-6eb004455f45"/>
    <ds:schemaRef ds:uri="5ee00856-febe-4b36-86a4-0fd9016d47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92052</TotalTime>
  <Words>1831</Words>
  <Application>Microsoft Office PowerPoint</Application>
  <PresentationFormat>Širokoúhlá obrazovka</PresentationFormat>
  <Paragraphs>224</Paragraphs>
  <Slides>24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9" baseType="lpstr">
      <vt:lpstr>Yu Gothic UI</vt:lpstr>
      <vt:lpstr>Yu Gothic UI Semibold</vt:lpstr>
      <vt:lpstr>Arial</vt:lpstr>
      <vt:lpstr>Calibri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Raditya Zayadi Maruapey</dc:creator>
  <cp:lastModifiedBy>Milan Hübner - 2N</cp:lastModifiedBy>
  <cp:revision>59</cp:revision>
  <dcterms:created xsi:type="dcterms:W3CDTF">2019-07-21T04:36:56Z</dcterms:created>
  <dcterms:modified xsi:type="dcterms:W3CDTF">2022-10-26T11:23:34Z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0x010100B5B0E825799D8546A921F56F7935D3B7</vt:lpwstr>
  </property>
</Properties>
</file>